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1513" r:id="rId3"/>
    <p:sldId id="1512" r:id="rId4"/>
    <p:sldId id="1515" r:id="rId5"/>
    <p:sldId id="1518" r:id="rId6"/>
    <p:sldId id="1519" r:id="rId7"/>
    <p:sldId id="1516" r:id="rId8"/>
    <p:sldId id="1517" r:id="rId9"/>
    <p:sldId id="264" r:id="rId10"/>
    <p:sldId id="1499" r:id="rId11"/>
    <p:sldId id="262" r:id="rId12"/>
    <p:sldId id="1505" r:id="rId13"/>
    <p:sldId id="1506" r:id="rId14"/>
    <p:sldId id="1507" r:id="rId15"/>
    <p:sldId id="1514" r:id="rId16"/>
    <p:sldId id="272" r:id="rId17"/>
    <p:sldId id="273" r:id="rId18"/>
    <p:sldId id="1511" r:id="rId19"/>
    <p:sldId id="265" r:id="rId20"/>
    <p:sldId id="260" r:id="rId21"/>
  </p:sldIdLst>
  <p:sldSz cx="9144000" cy="5143500" type="screen16x9"/>
  <p:notesSz cx="6858000" cy="9144000"/>
  <p:embeddedFontLst>
    <p:embeddedFont>
      <p:font typeface="Yu Gothic" panose="020B0400000000000000" pitchFamily="34" charset="-128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ndara" panose="020E0502030303020204" pitchFamily="34" charset="0"/>
      <p:regular r:id="rId29"/>
      <p:bold r:id="rId30"/>
      <p:italic r:id="rId31"/>
      <p:boldItalic r:id="rId32"/>
    </p:embeddedFont>
    <p:embeddedFont>
      <p:font typeface="Playfair Display" pitchFamily="2" charset="77"/>
      <p:regular r:id="rId33"/>
      <p:bold r:id="rId34"/>
      <p:italic r:id="rId35"/>
      <p:boldItalic r:id="rId36"/>
    </p:embeddedFont>
    <p:embeddedFont>
      <p:font typeface="Playfair Display Regular" pitchFamily="2" charset="77"/>
      <p:regular r:id="rId37"/>
      <p:bold r:id="rId38"/>
      <p:italic r:id="rId39"/>
      <p:boldItalic r:id="rId40"/>
    </p:embeddedFont>
    <p:embeddedFont>
      <p:font typeface="Raleway" pitchFamily="2" charset="77"/>
      <p:regular r:id="rId41"/>
      <p:bold r:id="rId42"/>
      <p:italic r:id="rId43"/>
      <p:boldItalic r:id="rId44"/>
    </p:embeddedFont>
    <p:embeddedFont>
      <p:font typeface="Raleway Thin" pitchFamily="2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3DD570-692B-4D39-93F8-E988EBE691BB}">
  <a:tblStyle styleId="{3E3DD570-692B-4D39-93F8-E988EBE691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23"/>
    <p:restoredTop sz="94536"/>
  </p:normalViewPr>
  <p:slideViewPr>
    <p:cSldViewPr snapToGrid="0" snapToObjects="1">
      <p:cViewPr>
        <p:scale>
          <a:sx n="96" d="100"/>
          <a:sy n="96" d="100"/>
        </p:scale>
        <p:origin x="14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387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43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672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04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882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175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309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50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004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79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61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14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701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3273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0779"/>
          <a:stretch/>
        </p:blipFill>
        <p:spPr>
          <a:xfrm>
            <a:off x="2143025" y="2788375"/>
            <a:ext cx="4857949" cy="23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37011"/>
          <a:stretch/>
        </p:blipFill>
        <p:spPr>
          <a:xfrm rot="10800000">
            <a:off x="2513351" y="-11424"/>
            <a:ext cx="4117299" cy="187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54969"/>
            <a:ext cx="1912270" cy="14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463691" y="3463200"/>
            <a:ext cx="1393364" cy="196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39100" y="1991825"/>
            <a:ext cx="7065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7443611" y="203467"/>
            <a:ext cx="1912270" cy="14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0"/>
            <a:ext cx="1393364" cy="196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opical">
  <p:cSld name="BLANK_2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1039100" y="1659550"/>
            <a:ext cx="7065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039100" y="2916252"/>
            <a:ext cx="7065900" cy="2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⬩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▫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▫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●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○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■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●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○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■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rot="5400000">
            <a:off x="883569" y="14940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39100" y="1237825"/>
            <a:ext cx="35328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39100" y="2189875"/>
            <a:ext cx="3532800" cy="19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 rot="5400000">
            <a:off x="883569" y="10368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33288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776162" y="1732675"/>
            <a:ext cx="33288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 rot="5400000">
            <a:off x="883569" y="10368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445014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850929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 rot="5400000">
            <a:off x="883569" y="5796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Orchids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oses">
  <p:cSld name="BLANK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⬩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▫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▫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853781" y="1525360"/>
            <a:ext cx="7436438" cy="133077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ID" altLang="en-US" sz="4000" i="0" dirty="0">
                <a:solidFill>
                  <a:schemeClr val="tx1"/>
                </a:solidFill>
                <a:latin typeface="Zapfino" panose="03030300040707070C03" pitchFamily="66" charset="77"/>
              </a:rPr>
              <a:t>Modul</a:t>
            </a:r>
            <a:r>
              <a:rPr lang="en-ID" altLang="en-US" sz="3600" i="0" dirty="0">
                <a:solidFill>
                  <a:schemeClr val="tx1"/>
                </a:solidFill>
                <a:latin typeface="Zapfino" panose="03030300040707070C03" pitchFamily="66" charset="77"/>
              </a:rPr>
              <a:t> 1</a:t>
            </a:r>
            <a:endParaRPr lang="en-ID" altLang="en-US" sz="1600" i="0" spc="300" dirty="0">
              <a:solidFill>
                <a:schemeClr val="tx1">
                  <a:lumMod val="50000"/>
                </a:schemeClr>
              </a:solidFill>
              <a:latin typeface="Zapfino" panose="03030300040707070C03" pitchFamily="66" charset="77"/>
            </a:endParaRPr>
          </a:p>
        </p:txBody>
      </p:sp>
      <p:sp>
        <p:nvSpPr>
          <p:cNvPr id="3" name="Google Shape;89;p15">
            <a:extLst>
              <a:ext uri="{FF2B5EF4-FFF2-40B4-BE49-F238E27FC236}">
                <a16:creationId xmlns:a16="http://schemas.microsoft.com/office/drawing/2014/main" id="{92172B70-36FF-BF46-9ECB-1D894AA375E4}"/>
              </a:ext>
            </a:extLst>
          </p:cNvPr>
          <p:cNvSpPr txBox="1">
            <a:spLocks/>
          </p:cNvSpPr>
          <p:nvPr/>
        </p:nvSpPr>
        <p:spPr>
          <a:xfrm>
            <a:off x="853781" y="2441121"/>
            <a:ext cx="7436438" cy="83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fair Display"/>
              <a:buNone/>
              <a:defRPr sz="60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fair Display"/>
              <a:buNone/>
              <a:defRPr sz="60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fair Display"/>
              <a:buNone/>
              <a:defRPr sz="60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fair Display"/>
              <a:buNone/>
              <a:defRPr sz="60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fair Display"/>
              <a:buNone/>
              <a:defRPr sz="60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fair Display"/>
              <a:buNone/>
              <a:defRPr sz="60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fair Display"/>
              <a:buNone/>
              <a:defRPr sz="60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fair Display"/>
              <a:buNone/>
              <a:defRPr sz="60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Playfair Display"/>
              <a:buNone/>
              <a:defRPr sz="60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>
              <a:lnSpc>
                <a:spcPct val="100000"/>
              </a:lnSpc>
            </a:pPr>
            <a:r>
              <a:rPr lang="en-ID" altLang="en-US" sz="2100" b="0" i="0" spc="300" dirty="0">
                <a:solidFill>
                  <a:schemeClr val="tx1">
                    <a:lumMod val="50000"/>
                  </a:schemeClr>
                </a:solidFill>
                <a:latin typeface="Bradley Hand" pitchFamily="2" charset="77"/>
              </a:rPr>
              <a:t>(ADC,DAC,SINYAL DAN SISTEM)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5A9B2-75DB-0449-AA91-D515C4C24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100" y="598515"/>
            <a:ext cx="7065900" cy="774419"/>
          </a:xfrm>
        </p:spPr>
        <p:txBody>
          <a:bodyPr/>
          <a:lstStyle/>
          <a:p>
            <a:r>
              <a:rPr lang="en-US" sz="4400" dirty="0" err="1"/>
              <a:t>Konvolusi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787E87-7ECE-234E-A5EF-5F6223ED5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9050" y="1443001"/>
            <a:ext cx="7065900" cy="854315"/>
          </a:xfrm>
        </p:spPr>
        <p:txBody>
          <a:bodyPr/>
          <a:lstStyle/>
          <a:p>
            <a:r>
              <a:rPr lang="en-ID" sz="1800" dirty="0" err="1"/>
              <a:t>Konvolusi</a:t>
            </a:r>
            <a:r>
              <a:rPr lang="en-ID" sz="1800" dirty="0"/>
              <a:t> </a:t>
            </a:r>
            <a:r>
              <a:rPr lang="en-ID" sz="1800" dirty="0" err="1"/>
              <a:t>didefinisikan</a:t>
            </a:r>
            <a:r>
              <a:rPr lang="en-ID" sz="1800" dirty="0"/>
              <a:t> </a:t>
            </a:r>
            <a:r>
              <a:rPr lang="en-ID" sz="1800" dirty="0" err="1"/>
              <a:t>sebagai</a:t>
            </a:r>
            <a:r>
              <a:rPr lang="en-ID" sz="1800" dirty="0"/>
              <a:t> </a:t>
            </a:r>
            <a:r>
              <a:rPr lang="en-ID" sz="1800" dirty="0" err="1"/>
              <a:t>operasi</a:t>
            </a:r>
            <a:r>
              <a:rPr lang="en-ID" sz="1800" dirty="0"/>
              <a:t> </a:t>
            </a:r>
            <a:r>
              <a:rPr lang="en-ID" sz="1800" dirty="0" err="1"/>
              <a:t>penjumlahan</a:t>
            </a:r>
            <a:r>
              <a:rPr lang="en-ID" sz="1800" dirty="0"/>
              <a:t> </a:t>
            </a:r>
            <a:r>
              <a:rPr lang="en-ID" sz="1800" dirty="0" err="1"/>
              <a:t>dua</a:t>
            </a:r>
            <a:r>
              <a:rPr lang="en-ID" sz="1800" dirty="0"/>
              <a:t> </a:t>
            </a:r>
            <a:r>
              <a:rPr lang="en-ID" sz="1800" dirty="0" err="1"/>
              <a:t>fungsi</a:t>
            </a:r>
            <a:r>
              <a:rPr lang="en-ID" sz="1800" dirty="0"/>
              <a:t> </a:t>
            </a:r>
            <a:r>
              <a:rPr lang="en-ID" sz="1800" dirty="0" err="1"/>
              <a:t>setelah</a:t>
            </a:r>
            <a:r>
              <a:rPr lang="en-ID" sz="1800" dirty="0"/>
              <a:t> </a:t>
            </a:r>
            <a:r>
              <a:rPr lang="en-ID" sz="1800" dirty="0" err="1"/>
              <a:t>fungsi</a:t>
            </a:r>
            <a:r>
              <a:rPr lang="en-ID" sz="1800" dirty="0"/>
              <a:t> </a:t>
            </a:r>
            <a:r>
              <a:rPr lang="en-ID" sz="1800" dirty="0" err="1"/>
              <a:t>satu</a:t>
            </a:r>
            <a:r>
              <a:rPr lang="en-ID" sz="1800" dirty="0"/>
              <a:t> </a:t>
            </a:r>
            <a:r>
              <a:rPr lang="en-ID" sz="1800" dirty="0" err="1"/>
              <a:t>dicerminkan</a:t>
            </a:r>
            <a:r>
              <a:rPr lang="en-ID" sz="1800" dirty="0"/>
              <a:t> dan </a:t>
            </a:r>
            <a:r>
              <a:rPr lang="en-ID" sz="1800" dirty="0" err="1"/>
              <a:t>digeser</a:t>
            </a:r>
            <a:r>
              <a:rPr lang="en-ID" sz="1800" dirty="0"/>
              <a:t>. </a:t>
            </a:r>
          </a:p>
          <a:p>
            <a:endParaRPr lang="en-US" sz="1800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32829740-8DEC-2C48-A3B9-F5D8D422D3E5}"/>
              </a:ext>
            </a:extLst>
          </p:cNvPr>
          <p:cNvSpPr txBox="1">
            <a:spLocks/>
          </p:cNvSpPr>
          <p:nvPr/>
        </p:nvSpPr>
        <p:spPr>
          <a:xfrm>
            <a:off x="5970156" y="2449822"/>
            <a:ext cx="2510444" cy="175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683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/>
            <a:r>
              <a:rPr lang="en-ID" b="1" dirty="0"/>
              <a:t>Sifat-</a:t>
            </a:r>
            <a:r>
              <a:rPr lang="en-ID" b="1" dirty="0" err="1"/>
              <a:t>sifat</a:t>
            </a:r>
            <a:r>
              <a:rPr lang="en-ID" b="1" dirty="0"/>
              <a:t> </a:t>
            </a:r>
            <a:r>
              <a:rPr lang="en-ID" b="1" dirty="0" err="1"/>
              <a:t>konvolusi</a:t>
            </a:r>
            <a:r>
              <a:rPr lang="en-ID" b="1" dirty="0"/>
              <a:t>:</a:t>
            </a:r>
          </a:p>
          <a:p>
            <a:pPr algn="l">
              <a:buAutoNum type="arabicPeriod"/>
            </a:pPr>
            <a:r>
              <a:rPr lang="en-ID" b="1" dirty="0" err="1"/>
              <a:t>Komutatif</a:t>
            </a:r>
            <a:endParaRPr lang="en-ID" b="1" dirty="0"/>
          </a:p>
          <a:p>
            <a:pPr algn="l">
              <a:buAutoNum type="arabicPeriod"/>
            </a:pPr>
            <a:r>
              <a:rPr lang="en-ID" b="1" dirty="0" err="1"/>
              <a:t>Asosiatif</a:t>
            </a:r>
            <a:endParaRPr lang="en-ID" b="1" dirty="0"/>
          </a:p>
          <a:p>
            <a:pPr algn="l">
              <a:buAutoNum type="arabicPeriod"/>
            </a:pPr>
            <a:r>
              <a:rPr lang="en-ID" b="1" dirty="0" err="1"/>
              <a:t>Distributif</a:t>
            </a:r>
            <a:endParaRPr lang="en-ID" b="1" dirty="0"/>
          </a:p>
          <a:p>
            <a:pPr algn="l">
              <a:buAutoNum type="arabicPeriod"/>
            </a:pPr>
            <a:r>
              <a:rPr lang="en-ID" b="1" dirty="0" err="1"/>
              <a:t>Asosiatof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pengali</a:t>
            </a:r>
            <a:r>
              <a:rPr lang="en-ID" b="1" dirty="0"/>
              <a:t> </a:t>
            </a:r>
            <a:r>
              <a:rPr lang="en-ID" b="1" dirty="0" err="1"/>
              <a:t>skalar</a:t>
            </a:r>
            <a:endParaRPr lang="en-US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A115393-7828-DF48-AC31-43CE1FC5A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33" y="2367383"/>
            <a:ext cx="4839624" cy="20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ctrTitle" idx="4294967295"/>
          </p:nvPr>
        </p:nvSpPr>
        <p:spPr>
          <a:xfrm>
            <a:off x="1938450" y="642348"/>
            <a:ext cx="5267100" cy="6580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err="1">
                <a:solidFill>
                  <a:schemeClr val="accent6"/>
                </a:solidFill>
              </a:rPr>
              <a:t>Sistem</a:t>
            </a:r>
            <a:endParaRPr sz="4400" dirty="0">
              <a:solidFill>
                <a:schemeClr val="accent6"/>
              </a:solidFill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4294967295"/>
          </p:nvPr>
        </p:nvSpPr>
        <p:spPr>
          <a:xfrm>
            <a:off x="498763" y="1490671"/>
            <a:ext cx="8146473" cy="1081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8900" indent="0" algn="ctr">
              <a:buNone/>
            </a:pPr>
            <a:r>
              <a:rPr lang="en-ID" dirty="0" err="1">
                <a:solidFill>
                  <a:schemeClr val="tx2"/>
                </a:solidFill>
              </a:rPr>
              <a:t>Sistem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dapat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didefinisikan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sebagai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sekumpulan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objek</a:t>
            </a:r>
            <a:r>
              <a:rPr lang="en-ID" dirty="0">
                <a:solidFill>
                  <a:schemeClr val="tx2"/>
                </a:solidFill>
              </a:rPr>
              <a:t> yang </a:t>
            </a:r>
            <a:r>
              <a:rPr lang="en-ID" dirty="0" err="1">
                <a:solidFill>
                  <a:schemeClr val="tx2"/>
                </a:solidFill>
              </a:rPr>
              <a:t>disusun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membentuk</a:t>
            </a:r>
            <a:r>
              <a:rPr lang="en-ID" dirty="0">
                <a:solidFill>
                  <a:schemeClr val="tx2"/>
                </a:solidFill>
              </a:rPr>
              <a:t> proses </a:t>
            </a:r>
            <a:r>
              <a:rPr lang="en-ID" dirty="0" err="1">
                <a:solidFill>
                  <a:schemeClr val="tx2"/>
                </a:solidFill>
              </a:rPr>
              <a:t>dengan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tujuan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tertentu</a:t>
            </a:r>
            <a:r>
              <a:rPr lang="en-ID" dirty="0">
                <a:solidFill>
                  <a:schemeClr val="tx2"/>
                </a:solidFill>
              </a:rPr>
              <a:t>. 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853B65-BC0A-A348-AFF3-EDD60BE59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53" y="2842953"/>
            <a:ext cx="6534093" cy="165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78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630886" y="1486756"/>
            <a:ext cx="4037734" cy="11063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AutoNum type="arabicParenR"/>
            </a:pPr>
            <a:r>
              <a:rPr lang="en-ID" b="1" dirty="0" err="1"/>
              <a:t>Respons</a:t>
            </a:r>
            <a:r>
              <a:rPr lang="en-ID" b="1" dirty="0"/>
              <a:t> </a:t>
            </a:r>
            <a:r>
              <a:rPr lang="en-ID" b="1" dirty="0" err="1"/>
              <a:t>Impuls</a:t>
            </a:r>
            <a:r>
              <a:rPr lang="en-ID" b="1" dirty="0"/>
              <a:t> </a:t>
            </a:r>
          </a:p>
          <a:p>
            <a:pPr marL="114300" indent="0">
              <a:buNone/>
            </a:pPr>
            <a:r>
              <a:rPr lang="en-ID" dirty="0" err="1"/>
              <a:t>Contoh</a:t>
            </a:r>
            <a:r>
              <a:rPr lang="en-ID" dirty="0"/>
              <a:t> : h(n) = 2𝛿(n) – 3𝛿(n-1) + 𝛿(n-2) </a:t>
            </a:r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1039050" y="500406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Representasi</a:t>
            </a:r>
            <a:r>
              <a:rPr lang="en" dirty="0"/>
              <a:t> </a:t>
            </a:r>
            <a:r>
              <a:rPr lang="en" dirty="0" err="1"/>
              <a:t>Sistem</a:t>
            </a:r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9A87788E-706A-C146-9FEE-1AECC98D8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414" y="3195720"/>
            <a:ext cx="2878206" cy="155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BCA45883-4537-C948-9645-EC2FBD95AD64}"/>
              </a:ext>
            </a:extLst>
          </p:cNvPr>
          <p:cNvSpPr txBox="1">
            <a:spLocks/>
          </p:cNvSpPr>
          <p:nvPr/>
        </p:nvSpPr>
        <p:spPr>
          <a:xfrm>
            <a:off x="630886" y="2661553"/>
            <a:ext cx="2520528" cy="110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⬩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▫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▫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+mj-lt"/>
              <a:buAutoNum type="arabicParenR" startAt="2"/>
            </a:pPr>
            <a:r>
              <a:rPr lang="en-ID" b="1" dirty="0"/>
              <a:t> </a:t>
            </a:r>
            <a:r>
              <a:rPr lang="en-ID" b="1" dirty="0" err="1"/>
              <a:t>Struktur</a:t>
            </a:r>
            <a:r>
              <a:rPr lang="en-ID" b="1" dirty="0"/>
              <a:t> </a:t>
            </a:r>
            <a:r>
              <a:rPr lang="en-ID" b="1" dirty="0" err="1"/>
              <a:t>Realisasi</a:t>
            </a:r>
            <a:endParaRPr lang="en-ID" b="1" dirty="0"/>
          </a:p>
          <a:p>
            <a:pPr marL="114300" indent="0">
              <a:buFont typeface="Raleway Thin"/>
              <a:buNone/>
            </a:pPr>
            <a:r>
              <a:rPr lang="en-ID" dirty="0" err="1"/>
              <a:t>Contoh</a:t>
            </a:r>
            <a:r>
              <a:rPr lang="en-ID" dirty="0"/>
              <a:t> : </a:t>
            </a:r>
          </a:p>
        </p:txBody>
      </p:sp>
    </p:spTree>
    <p:extLst>
      <p:ext uri="{BB962C8B-B14F-4D97-AF65-F5344CB8AC3E}">
        <p14:creationId xmlns:p14="http://schemas.microsoft.com/office/powerpoint/2010/main" val="353628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398543" y="1489765"/>
            <a:ext cx="4037734" cy="32764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AutoNum type="arabicParenR"/>
            </a:pPr>
            <a:r>
              <a:rPr lang="en-ID" b="1" dirty="0" err="1"/>
              <a:t>Persamaan</a:t>
            </a:r>
            <a:r>
              <a:rPr lang="en-ID" b="1" dirty="0"/>
              <a:t> </a:t>
            </a:r>
            <a:r>
              <a:rPr lang="en-ID" b="1" dirty="0" err="1"/>
              <a:t>Selisih</a:t>
            </a:r>
            <a:endParaRPr lang="en-ID" b="1" dirty="0"/>
          </a:p>
          <a:p>
            <a:pPr marL="114300" indent="0">
              <a:buNone/>
            </a:pPr>
            <a:r>
              <a:rPr lang="en-ID" dirty="0" err="1"/>
              <a:t>Contoh</a:t>
            </a:r>
            <a:r>
              <a:rPr lang="en-ID" dirty="0"/>
              <a:t> :</a:t>
            </a:r>
          </a:p>
          <a:p>
            <a:pPr marL="114300" indent="0">
              <a:buNone/>
            </a:pPr>
            <a:endParaRPr lang="en-ID" dirty="0"/>
          </a:p>
          <a:p>
            <a:pPr marL="114300" indent="0">
              <a:buNone/>
            </a:pPr>
            <a:endParaRPr lang="en-ID" dirty="0"/>
          </a:p>
          <a:p>
            <a:pPr marL="114300" indent="0">
              <a:buNone/>
            </a:pPr>
            <a:endParaRPr lang="en-ID" dirty="0"/>
          </a:p>
          <a:p>
            <a:pPr marL="114300" indent="0">
              <a:buNone/>
            </a:pPr>
            <a:r>
              <a:rPr lang="en-ID" sz="1700" dirty="0" err="1"/>
              <a:t>Persamaan</a:t>
            </a:r>
            <a:r>
              <a:rPr lang="en-ID" sz="1700" dirty="0"/>
              <a:t> </a:t>
            </a:r>
            <a:r>
              <a:rPr lang="en-ID" sz="1700" dirty="0" err="1"/>
              <a:t>selisih</a:t>
            </a:r>
            <a:r>
              <a:rPr lang="en-ID" sz="1700" dirty="0"/>
              <a:t>: </a:t>
            </a:r>
          </a:p>
          <a:p>
            <a:r>
              <a:rPr lang="en-ID" sz="1700" dirty="0"/>
              <a:t>y(n) = 2x(n) + 3x(n-1) </a:t>
            </a:r>
          </a:p>
          <a:p>
            <a:r>
              <a:rPr lang="en-ID" sz="1700" dirty="0"/>
              <a:t>h(n) = 2𝛿(n) + 3𝛿(n-1) </a:t>
            </a:r>
          </a:p>
          <a:p>
            <a:pPr marL="114300" indent="0">
              <a:buNone/>
            </a:pPr>
            <a:r>
              <a:rPr lang="en-ID" dirty="0"/>
              <a:t> </a:t>
            </a:r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1039050" y="500406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Representasi</a:t>
            </a:r>
            <a:r>
              <a:rPr lang="en" dirty="0"/>
              <a:t> </a:t>
            </a:r>
            <a:r>
              <a:rPr lang="en" dirty="0" err="1"/>
              <a:t>Sistem</a:t>
            </a:r>
            <a:endParaRPr dirty="0"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" name="Google Shape;142;p22">
            <a:extLst>
              <a:ext uri="{FF2B5EF4-FFF2-40B4-BE49-F238E27FC236}">
                <a16:creationId xmlns:a16="http://schemas.microsoft.com/office/drawing/2014/main" id="{BCA45883-4537-C948-9645-EC2FBD95AD64}"/>
              </a:ext>
            </a:extLst>
          </p:cNvPr>
          <p:cNvSpPr txBox="1">
            <a:spLocks/>
          </p:cNvSpPr>
          <p:nvPr/>
        </p:nvSpPr>
        <p:spPr>
          <a:xfrm>
            <a:off x="4082407" y="1457107"/>
            <a:ext cx="5061180" cy="347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⬩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▫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▫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>
              <a:buFont typeface="+mj-lt"/>
              <a:buAutoNum type="arabicParenR" startAt="2"/>
            </a:pPr>
            <a:r>
              <a:rPr lang="en-ID" b="1" dirty="0"/>
              <a:t> </a:t>
            </a:r>
            <a:r>
              <a:rPr lang="en-ID" b="1" dirty="0" err="1"/>
              <a:t>Fungsi</a:t>
            </a:r>
            <a:r>
              <a:rPr lang="en-ID" b="1" dirty="0"/>
              <a:t> Transfer H(z)</a:t>
            </a:r>
          </a:p>
          <a:p>
            <a:pPr marL="114300" indent="0">
              <a:buNone/>
            </a:pPr>
            <a:endParaRPr lang="en-ID" b="1" dirty="0"/>
          </a:p>
          <a:p>
            <a:pPr>
              <a:buFont typeface="+mj-lt"/>
              <a:buAutoNum type="arabicParenR" startAt="2"/>
            </a:pPr>
            <a:endParaRPr lang="en-ID" b="1" dirty="0"/>
          </a:p>
          <a:p>
            <a:pPr>
              <a:buFont typeface="+mj-lt"/>
              <a:buAutoNum type="arabicParenR" startAt="2"/>
            </a:pPr>
            <a:endParaRPr lang="en-ID" b="1" dirty="0"/>
          </a:p>
          <a:p>
            <a:pPr marL="114300" indent="0">
              <a:buNone/>
            </a:pPr>
            <a:endParaRPr lang="en-ID" b="1" dirty="0"/>
          </a:p>
          <a:p>
            <a:pPr marL="114300" indent="0">
              <a:lnSpc>
                <a:spcPct val="150000"/>
              </a:lnSpc>
              <a:buNone/>
            </a:pPr>
            <a:r>
              <a:rPr lang="en-ID" sz="1500" dirty="0" err="1"/>
              <a:t>Pengertian</a:t>
            </a:r>
            <a:r>
              <a:rPr lang="en-ID" sz="1500" dirty="0"/>
              <a:t> H(z) </a:t>
            </a:r>
            <a:r>
              <a:rPr lang="en-ID" sz="1500" dirty="0" err="1"/>
              <a:t>sebagai</a:t>
            </a:r>
            <a:r>
              <a:rPr lang="en-ID" sz="1500" dirty="0"/>
              <a:t> </a:t>
            </a:r>
            <a:r>
              <a:rPr lang="en-ID" sz="1500" dirty="0" err="1"/>
              <a:t>fungsi</a:t>
            </a:r>
            <a:r>
              <a:rPr lang="en-ID" sz="1500" dirty="0"/>
              <a:t> transfer </a:t>
            </a:r>
            <a:r>
              <a:rPr lang="en-ID" sz="1500" dirty="0" err="1"/>
              <a:t>yaitu</a:t>
            </a:r>
            <a:r>
              <a:rPr lang="en-ID" sz="1500" dirty="0"/>
              <a:t> :</a:t>
            </a:r>
            <a:br>
              <a:rPr lang="en-ID" sz="1500" dirty="0"/>
            </a:br>
            <a:r>
              <a:rPr lang="en-ID" sz="1500" dirty="0"/>
              <a:t>• H(z) = </a:t>
            </a:r>
            <a:r>
              <a:rPr lang="en-ID" sz="1500" dirty="0" err="1"/>
              <a:t>transformasi</a:t>
            </a:r>
            <a:r>
              <a:rPr lang="en-ID" sz="1500" dirty="0"/>
              <a:t> z </a:t>
            </a:r>
            <a:r>
              <a:rPr lang="en-ID" sz="1500" dirty="0" err="1"/>
              <a:t>dari</a:t>
            </a:r>
            <a:r>
              <a:rPr lang="en-ID" sz="1500" dirty="0"/>
              <a:t> </a:t>
            </a:r>
            <a:r>
              <a:rPr lang="en-ID" sz="1500" dirty="0" err="1"/>
              <a:t>respon</a:t>
            </a:r>
            <a:r>
              <a:rPr lang="en-ID" sz="1500" dirty="0"/>
              <a:t> </a:t>
            </a:r>
            <a:r>
              <a:rPr lang="en-ID" sz="1500" dirty="0" err="1"/>
              <a:t>impuls</a:t>
            </a:r>
            <a:r>
              <a:rPr lang="en-ID" sz="1500" dirty="0"/>
              <a:t> h(n)</a:t>
            </a:r>
            <a:br>
              <a:rPr lang="en-ID" sz="1500" dirty="0"/>
            </a:br>
            <a:r>
              <a:rPr lang="en-ID" sz="1500" dirty="0"/>
              <a:t>• H(z) = </a:t>
            </a:r>
            <a:r>
              <a:rPr lang="en-ID" sz="1500" dirty="0" err="1"/>
              <a:t>pembagian</a:t>
            </a:r>
            <a:r>
              <a:rPr lang="en-ID" sz="1500" dirty="0"/>
              <a:t> </a:t>
            </a:r>
            <a:r>
              <a:rPr lang="en-ID" sz="1500" dirty="0" err="1"/>
              <a:t>transformasi</a:t>
            </a:r>
            <a:r>
              <a:rPr lang="en-ID" sz="1500" dirty="0"/>
              <a:t> z output Y(z) </a:t>
            </a:r>
            <a:r>
              <a:rPr lang="en-ID" sz="1500" dirty="0" err="1"/>
              <a:t>dengan</a:t>
            </a:r>
            <a:r>
              <a:rPr lang="en-ID" sz="1500" dirty="0"/>
              <a:t> </a:t>
            </a:r>
            <a:r>
              <a:rPr lang="en-ID" sz="1500" dirty="0" err="1"/>
              <a:t>transformasi</a:t>
            </a:r>
            <a:r>
              <a:rPr lang="en-ID" sz="1500" dirty="0"/>
              <a:t> z input X(z)</a:t>
            </a:r>
            <a:br>
              <a:rPr lang="en-ID" sz="1200" dirty="0"/>
            </a:br>
            <a:endParaRPr lang="en-ID" sz="1200" dirty="0"/>
          </a:p>
          <a:p>
            <a:pPr marL="114300" indent="0">
              <a:buNone/>
            </a:pPr>
            <a:r>
              <a:rPr lang="en-ID" b="1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0689D-2F58-BB4D-80D5-42415283D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31" y="1957295"/>
            <a:ext cx="2318656" cy="1228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ADE9044-C602-DE4B-8D77-2775DB6A8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914" y="2059261"/>
            <a:ext cx="3755325" cy="130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0131A7-B9CB-F349-9E6B-B87D741FB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492" y="1973624"/>
            <a:ext cx="2403976" cy="127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909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ctrTitle" idx="4294967295"/>
          </p:nvPr>
        </p:nvSpPr>
        <p:spPr>
          <a:xfrm>
            <a:off x="1005728" y="605599"/>
            <a:ext cx="7132543" cy="70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Sifat dan </a:t>
            </a:r>
            <a:r>
              <a:rPr lang="en" sz="4000" dirty="0" err="1"/>
              <a:t>Klasifikasi</a:t>
            </a:r>
            <a:r>
              <a:rPr lang="en" sz="4000" dirty="0"/>
              <a:t> </a:t>
            </a:r>
            <a:r>
              <a:rPr lang="en" sz="4000" dirty="0" err="1"/>
              <a:t>Sistem</a:t>
            </a:r>
            <a:endParaRPr sz="4000"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4294967295"/>
          </p:nvPr>
        </p:nvSpPr>
        <p:spPr>
          <a:xfrm>
            <a:off x="610052" y="1697893"/>
            <a:ext cx="7923893" cy="284000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Statis dan </a:t>
            </a:r>
            <a:r>
              <a:rPr lang="en-US" sz="2100" dirty="0" err="1">
                <a:solidFill>
                  <a:schemeClr val="tx1"/>
                </a:solidFill>
              </a:rPr>
              <a:t>dinamis</a:t>
            </a:r>
            <a:endParaRPr lang="en-US" sz="21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Time-invariant dan time-variant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Linier dan non linier</a:t>
            </a:r>
          </a:p>
          <a:p>
            <a:pPr marL="342900" indent="-342900">
              <a:lnSpc>
                <a:spcPct val="150000"/>
              </a:lnSpc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dirty="0" err="1">
                <a:solidFill>
                  <a:schemeClr val="tx1"/>
                </a:solidFill>
              </a:rPr>
              <a:t>Kausal</a:t>
            </a:r>
            <a:r>
              <a:rPr lang="en-US" sz="2100" dirty="0">
                <a:solidFill>
                  <a:schemeClr val="tx1"/>
                </a:solidFill>
              </a:rPr>
              <a:t> dan non </a:t>
            </a:r>
            <a:r>
              <a:rPr lang="en-US" sz="2100" dirty="0" err="1">
                <a:solidFill>
                  <a:schemeClr val="tx1"/>
                </a:solidFill>
              </a:rPr>
              <a:t>kausal</a:t>
            </a:r>
            <a:endParaRPr lang="en-US" sz="21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tx1"/>
                </a:solidFill>
              </a:rPr>
              <a:t>Stabil dan non </a:t>
            </a:r>
            <a:r>
              <a:rPr lang="en-US" sz="2100" dirty="0" err="1">
                <a:solidFill>
                  <a:schemeClr val="tx1"/>
                </a:solidFill>
              </a:rPr>
              <a:t>stabil</a:t>
            </a:r>
            <a:endParaRPr sz="2100" dirty="0">
              <a:solidFill>
                <a:schemeClr val="tx1"/>
              </a:solidFill>
            </a:endParaRPr>
          </a:p>
        </p:txBody>
      </p:sp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620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ctrTitle"/>
          </p:nvPr>
        </p:nvSpPr>
        <p:spPr>
          <a:xfrm>
            <a:off x="1039050" y="1991850"/>
            <a:ext cx="7065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bg2"/>
                </a:solidFill>
              </a:rPr>
              <a:t>ADC dan DAC</a:t>
            </a:r>
            <a:endParaRPr sz="54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95FCDE6-3DE9-2441-90A1-AD11D13D154C}"/>
              </a:ext>
            </a:extLst>
          </p:cNvPr>
          <p:cNvSpPr txBox="1">
            <a:spLocks/>
          </p:cNvSpPr>
          <p:nvPr/>
        </p:nvSpPr>
        <p:spPr bwMode="auto">
          <a:xfrm>
            <a:off x="8480584" y="4749851"/>
            <a:ext cx="54870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1pPr>
            <a:lvl2pPr marL="278606" marR="0" lvl="1" indent="-1071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2pPr>
            <a:lvl3pPr marL="428625" marR="0" lvl="2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3pPr>
            <a:lvl4pPr marL="600075" marR="0" lvl="3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4pPr>
            <a:lvl5pPr marL="771525" marR="0" lvl="4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5pPr>
            <a:lvl6pPr marL="942975" marR="0" lvl="5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6pPr>
            <a:lvl7pPr marL="1114425" marR="0" lvl="6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7pPr>
            <a:lvl8pPr marL="1285875" marR="0" lvl="7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8pPr>
            <a:lvl9pPr marL="1457325" marR="0" lvl="8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9pPr>
          </a:lstStyle>
          <a:p>
            <a:fld id="{5CED9F23-5E96-9442-A67D-A96FEC332957}" type="slidenum">
              <a:rPr lang="en-US" altLang="en-US" sz="900" smtClean="0">
                <a:solidFill>
                  <a:srgbClr val="9399A1"/>
                </a:solidFill>
                <a:latin typeface="Lato Bold"/>
              </a:rPr>
              <a:pPr/>
              <a:t>15</a:t>
            </a:fld>
            <a:endParaRPr lang="en-US" altLang="en-US" sz="900">
              <a:solidFill>
                <a:srgbClr val="9399A1"/>
              </a:solidFill>
              <a:latin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103578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ctrTitle" idx="4294967295"/>
          </p:nvPr>
        </p:nvSpPr>
        <p:spPr>
          <a:xfrm>
            <a:off x="1967850" y="634653"/>
            <a:ext cx="5208300" cy="6742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8F7749"/>
                </a:solidFill>
              </a:rPr>
              <a:t>ADC </a:t>
            </a:r>
            <a:endParaRPr sz="4400" dirty="0">
              <a:solidFill>
                <a:srgbClr val="8F7749"/>
              </a:solidFill>
            </a:endParaRPr>
          </a:p>
        </p:txBody>
      </p:sp>
      <p:sp>
        <p:nvSpPr>
          <p:cNvPr id="224" name="Google Shape;224;p31"/>
          <p:cNvSpPr txBox="1">
            <a:spLocks noGrp="1"/>
          </p:cNvSpPr>
          <p:nvPr>
            <p:ph type="subTitle" idx="4294967295"/>
          </p:nvPr>
        </p:nvSpPr>
        <p:spPr>
          <a:xfrm>
            <a:off x="628908" y="1220803"/>
            <a:ext cx="7851676" cy="11141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en-ID" sz="2000" dirty="0"/>
              <a:t>ADC (Analog to Digital Converter) </a:t>
            </a:r>
            <a:r>
              <a:rPr lang="en-ID" sz="2000" dirty="0" err="1"/>
              <a:t>merupakan</a:t>
            </a:r>
            <a:r>
              <a:rPr lang="en-ID" sz="2000" dirty="0"/>
              <a:t> chip converter yang </a:t>
            </a:r>
            <a:r>
              <a:rPr lang="en-ID" sz="2000" dirty="0" err="1"/>
              <a:t>dapat</a:t>
            </a:r>
            <a:r>
              <a:rPr lang="en-ID" sz="2000" dirty="0"/>
              <a:t> </a:t>
            </a:r>
            <a:r>
              <a:rPr lang="en-ID" sz="2000" dirty="0" err="1"/>
              <a:t>mengubah</a:t>
            </a:r>
            <a:r>
              <a:rPr lang="en-ID" sz="2000" dirty="0"/>
              <a:t> </a:t>
            </a:r>
            <a:r>
              <a:rPr lang="en-ID" sz="2000" dirty="0" err="1"/>
              <a:t>sinyal</a:t>
            </a:r>
            <a:r>
              <a:rPr lang="en-ID" sz="2000" dirty="0"/>
              <a:t> </a:t>
            </a:r>
            <a:r>
              <a:rPr lang="en-ID" sz="2000" dirty="0" err="1"/>
              <a:t>analog</a:t>
            </a:r>
            <a:r>
              <a:rPr lang="en-ID" sz="2000" dirty="0"/>
              <a:t> </a:t>
            </a:r>
            <a:r>
              <a:rPr lang="en-ID" sz="2000" dirty="0" err="1"/>
              <a:t>menjadi</a:t>
            </a:r>
            <a:r>
              <a:rPr lang="en-ID" sz="2000" dirty="0"/>
              <a:t> </a:t>
            </a:r>
            <a:r>
              <a:rPr lang="en-ID" sz="2000" dirty="0" err="1"/>
              <a:t>sinyal</a:t>
            </a:r>
            <a:r>
              <a:rPr lang="en-ID" sz="2000" dirty="0"/>
              <a:t> digital. </a:t>
            </a:r>
          </a:p>
        </p:txBody>
      </p:sp>
      <p:sp>
        <p:nvSpPr>
          <p:cNvPr id="226" name="Google Shape;226;p31"/>
          <p:cNvSpPr txBox="1">
            <a:spLocks noGrp="1"/>
          </p:cNvSpPr>
          <p:nvPr>
            <p:ph type="subTitle" idx="4294967295"/>
          </p:nvPr>
        </p:nvSpPr>
        <p:spPr>
          <a:xfrm>
            <a:off x="1004467" y="2514596"/>
            <a:ext cx="3665506" cy="23513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None/>
            </a:pPr>
            <a:r>
              <a:rPr lang="en" sz="2000" dirty="0"/>
              <a:t>Proses ADC </a:t>
            </a:r>
            <a:r>
              <a:rPr lang="en" sz="2000" dirty="0" err="1"/>
              <a:t>terdiri</a:t>
            </a:r>
            <a:r>
              <a:rPr lang="en" sz="2000" dirty="0"/>
              <a:t> </a:t>
            </a:r>
            <a:r>
              <a:rPr lang="en" sz="2000" dirty="0" err="1"/>
              <a:t>dari</a:t>
            </a:r>
            <a:r>
              <a:rPr lang="en" sz="2000" dirty="0"/>
              <a:t>:</a:t>
            </a:r>
          </a:p>
          <a:p>
            <a:pPr marL="3429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" sz="2000" dirty="0"/>
              <a:t>Sampling</a:t>
            </a:r>
          </a:p>
          <a:p>
            <a:pPr marL="3429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" sz="2000" dirty="0" err="1"/>
              <a:t>Kuantisasi</a:t>
            </a:r>
            <a:endParaRPr lang="en" sz="2000" dirty="0"/>
          </a:p>
          <a:p>
            <a:pPr marL="3429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" sz="2000" dirty="0"/>
              <a:t>Encoding</a:t>
            </a:r>
            <a:endParaRPr sz="2000" dirty="0"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290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578743" y="469399"/>
            <a:ext cx="2774701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Proses ADC</a:t>
            </a:r>
            <a:endParaRPr dirty="0"/>
          </a:p>
        </p:txBody>
      </p:sp>
      <p:sp>
        <p:nvSpPr>
          <p:cNvPr id="235" name="Google Shape;235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36" name="Google Shape;236;p32"/>
          <p:cNvGrpSpPr/>
          <p:nvPr/>
        </p:nvGrpSpPr>
        <p:grpSpPr>
          <a:xfrm>
            <a:off x="35100" y="1508867"/>
            <a:ext cx="3218770" cy="2540603"/>
            <a:chOff x="56868" y="2107889"/>
            <a:chExt cx="3218770" cy="1691141"/>
          </a:xfrm>
        </p:grpSpPr>
        <p:sp>
          <p:nvSpPr>
            <p:cNvPr id="237" name="Google Shape;237;p32"/>
            <p:cNvSpPr txBox="1"/>
            <p:nvPr/>
          </p:nvSpPr>
          <p:spPr>
            <a:xfrm>
              <a:off x="56868" y="2107889"/>
              <a:ext cx="2566148" cy="16911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2400" b="1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Kuantisasi</a:t>
              </a:r>
              <a:endParaRPr lang="en-US" sz="2400" b="1" dirty="0">
                <a:solidFill>
                  <a:srgbClr val="535B5D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lvl="0" algn="r"/>
              <a:endParaRPr lang="en-US" sz="900" dirty="0">
                <a:solidFill>
                  <a:srgbClr val="535B5D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lvl="0" algn="r"/>
              <a:endParaRPr lang="en-US" sz="900" dirty="0">
                <a:solidFill>
                  <a:srgbClr val="535B5D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lvl="0" algn="r">
                <a:spcAft>
                  <a:spcPts val="1600"/>
                </a:spcAft>
              </a:pP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Proses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melakukan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konversi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sinyal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yang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telah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dicuplik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menjadi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sinyal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digital yang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diwakili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oleh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sebuah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nilai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dengan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jumlah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digit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tertentu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. </a:t>
              </a:r>
            </a:p>
          </p:txBody>
        </p:sp>
        <p:cxnSp>
          <p:nvCxnSpPr>
            <p:cNvPr id="238" name="Google Shape;238;p32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39" name="Google Shape;239;p32"/>
          <p:cNvGrpSpPr/>
          <p:nvPr/>
        </p:nvGrpSpPr>
        <p:grpSpPr>
          <a:xfrm>
            <a:off x="4845176" y="1174647"/>
            <a:ext cx="3570316" cy="1289700"/>
            <a:chOff x="5209838" y="1060350"/>
            <a:chExt cx="3006210" cy="1289700"/>
          </a:xfrm>
        </p:grpSpPr>
        <p:sp>
          <p:nvSpPr>
            <p:cNvPr id="240" name="Google Shape;240;p32"/>
            <p:cNvSpPr txBox="1"/>
            <p:nvPr/>
          </p:nvSpPr>
          <p:spPr>
            <a:xfrm>
              <a:off x="6638948" y="1060350"/>
              <a:ext cx="15771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400" b="1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Sampling</a:t>
              </a:r>
            </a:p>
            <a:p>
              <a:pPr lvl="0"/>
              <a:endParaRPr lang="en-US" sz="1200" dirty="0">
                <a:solidFill>
                  <a:srgbClr val="535B5D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lvl="0">
                <a:spcAft>
                  <a:spcPts val="1600"/>
                </a:spcAft>
              </a:pP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Proses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untuk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mendapatkan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sinyal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diskrit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dari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sinyal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analog</a:t>
              </a:r>
              <a:endParaRPr lang="en-ID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cxnSp>
          <p:nvCxnSpPr>
            <p:cNvPr id="241" name="Google Shape;241;p32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2" name="Google Shape;242;p32"/>
          <p:cNvGrpSpPr/>
          <p:nvPr/>
        </p:nvGrpSpPr>
        <p:grpSpPr>
          <a:xfrm>
            <a:off x="4534909" y="3121486"/>
            <a:ext cx="3766057" cy="2026360"/>
            <a:chOff x="5209838" y="3041236"/>
            <a:chExt cx="3766057" cy="1289700"/>
          </a:xfrm>
        </p:grpSpPr>
        <p:sp>
          <p:nvSpPr>
            <p:cNvPr id="243" name="Google Shape;243;p32"/>
            <p:cNvSpPr txBox="1"/>
            <p:nvPr/>
          </p:nvSpPr>
          <p:spPr>
            <a:xfrm>
              <a:off x="6696497" y="3041236"/>
              <a:ext cx="2279398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400" b="1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Encoding</a:t>
              </a:r>
            </a:p>
            <a:p>
              <a:pPr lvl="0"/>
              <a:endParaRPr lang="en-US" sz="1200" dirty="0">
                <a:solidFill>
                  <a:srgbClr val="535B5D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lvl="0">
                <a:spcAft>
                  <a:spcPts val="1600"/>
                </a:spcAft>
              </a:pP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Proses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representasi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sinyal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hasil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kuantisasi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menjadi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sinyal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digital (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dalam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notasi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biner). </a:t>
              </a:r>
            </a:p>
          </p:txBody>
        </p:sp>
        <p:cxnSp>
          <p:nvCxnSpPr>
            <p:cNvPr id="244" name="Google Shape;244;p32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5" name="Google Shape;245;p32"/>
          <p:cNvGrpSpPr/>
          <p:nvPr/>
        </p:nvGrpSpPr>
        <p:grpSpPr>
          <a:xfrm>
            <a:off x="2509813" y="957063"/>
            <a:ext cx="3814835" cy="3790597"/>
            <a:chOff x="2662213" y="676344"/>
            <a:chExt cx="3814835" cy="3790597"/>
          </a:xfrm>
        </p:grpSpPr>
        <p:sp>
          <p:nvSpPr>
            <p:cNvPr id="246" name="Google Shape;246;p32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32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50" name="Google Shape;250;p32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2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32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53" name="Google Shape;253;p32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2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32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56" name="Google Shape;256;p32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2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32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1" dirty="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01</a:t>
              </a:r>
              <a:endParaRPr sz="1600" b="1" i="1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59" name="Google Shape;259;p32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1" dirty="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02 </a:t>
              </a:r>
              <a:endParaRPr sz="1600" b="1" i="1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60" name="Google Shape;260;p32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1" dirty="0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03 </a:t>
              </a:r>
              <a:endParaRPr sz="1600" b="1" i="1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ctrTitle" idx="4294967295"/>
          </p:nvPr>
        </p:nvSpPr>
        <p:spPr>
          <a:xfrm>
            <a:off x="1967850" y="487693"/>
            <a:ext cx="5208300" cy="67420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solidFill>
                  <a:srgbClr val="8F7749"/>
                </a:solidFill>
              </a:rPr>
              <a:t>DAC</a:t>
            </a:r>
            <a:endParaRPr sz="4400" dirty="0">
              <a:solidFill>
                <a:srgbClr val="8F7749"/>
              </a:solidFill>
            </a:endParaRPr>
          </a:p>
        </p:txBody>
      </p:sp>
      <p:sp>
        <p:nvSpPr>
          <p:cNvPr id="224" name="Google Shape;224;p31"/>
          <p:cNvSpPr txBox="1">
            <a:spLocks noGrp="1"/>
          </p:cNvSpPr>
          <p:nvPr>
            <p:ph type="subTitle" idx="4294967295"/>
          </p:nvPr>
        </p:nvSpPr>
        <p:spPr>
          <a:xfrm>
            <a:off x="277585" y="1122829"/>
            <a:ext cx="8474529" cy="11141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lnSpc>
                <a:spcPct val="150000"/>
              </a:lnSpc>
              <a:buNone/>
            </a:pPr>
            <a:r>
              <a:rPr lang="en-ID" sz="2000" dirty="0"/>
              <a:t>DAC (Digital to Analog Converter) </a:t>
            </a:r>
            <a:r>
              <a:rPr lang="en-ID" sz="2000" dirty="0" err="1"/>
              <a:t>merupakan</a:t>
            </a:r>
            <a:r>
              <a:rPr lang="en-ID" sz="2000" dirty="0"/>
              <a:t> proses </a:t>
            </a:r>
            <a:r>
              <a:rPr lang="en-ID" sz="2000" dirty="0" err="1"/>
              <a:t>sinyal</a:t>
            </a:r>
            <a:r>
              <a:rPr lang="en-ID" sz="2000" dirty="0"/>
              <a:t> </a:t>
            </a:r>
            <a:r>
              <a:rPr lang="en-ID" sz="2000" dirty="0" err="1"/>
              <a:t>keluaran</a:t>
            </a:r>
            <a:r>
              <a:rPr lang="en-ID" sz="2000" dirty="0"/>
              <a:t> DSP yang </a:t>
            </a:r>
            <a:r>
              <a:rPr lang="en-ID" sz="2000" dirty="0" err="1"/>
              <a:t>dikonversi</a:t>
            </a:r>
            <a:r>
              <a:rPr lang="en-ID" sz="2000" dirty="0"/>
              <a:t> </a:t>
            </a:r>
            <a:r>
              <a:rPr lang="en-ID" sz="2000" dirty="0" err="1"/>
              <a:t>kembali</a:t>
            </a:r>
            <a:r>
              <a:rPr lang="en-ID" sz="2000" dirty="0"/>
              <a:t> </a:t>
            </a:r>
            <a:r>
              <a:rPr lang="en-ID" sz="2000" dirty="0" err="1"/>
              <a:t>ke</a:t>
            </a:r>
            <a:r>
              <a:rPr lang="en-ID" sz="2000" dirty="0"/>
              <a:t> </a:t>
            </a:r>
            <a:r>
              <a:rPr lang="en-ID" sz="2000" dirty="0" err="1"/>
              <a:t>bentuk</a:t>
            </a:r>
            <a:r>
              <a:rPr lang="en-ID" sz="2000" dirty="0"/>
              <a:t> </a:t>
            </a:r>
            <a:r>
              <a:rPr lang="en-ID" sz="2000" dirty="0" err="1"/>
              <a:t>analog</a:t>
            </a:r>
            <a:r>
              <a:rPr lang="en-ID" sz="2000" dirty="0"/>
              <a:t> oleh </a:t>
            </a:r>
            <a:r>
              <a:rPr lang="en-ID" sz="2000" dirty="0" err="1"/>
              <a:t>analog</a:t>
            </a:r>
            <a:r>
              <a:rPr lang="en-ID" sz="2000" dirty="0"/>
              <a:t> </a:t>
            </a:r>
            <a:r>
              <a:rPr lang="en-ID" sz="2000" dirty="0" err="1"/>
              <a:t>reconstructor</a:t>
            </a:r>
            <a:r>
              <a:rPr lang="en-ID" sz="2000" dirty="0"/>
              <a:t>.</a:t>
            </a:r>
          </a:p>
        </p:txBody>
      </p:sp>
      <p:sp>
        <p:nvSpPr>
          <p:cNvPr id="226" name="Google Shape;226;p31"/>
          <p:cNvSpPr txBox="1">
            <a:spLocks noGrp="1"/>
          </p:cNvSpPr>
          <p:nvPr>
            <p:ph type="subTitle" idx="4294967295"/>
          </p:nvPr>
        </p:nvSpPr>
        <p:spPr>
          <a:xfrm>
            <a:off x="628910" y="2668815"/>
            <a:ext cx="3665506" cy="23513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None/>
            </a:pPr>
            <a:r>
              <a:rPr lang="en" sz="2000" dirty="0"/>
              <a:t>Proses ADC </a:t>
            </a:r>
            <a:r>
              <a:rPr lang="en" sz="2000" dirty="0" err="1"/>
              <a:t>terdiri</a:t>
            </a:r>
            <a:r>
              <a:rPr lang="en" sz="2000" dirty="0"/>
              <a:t> </a:t>
            </a:r>
            <a:r>
              <a:rPr lang="en" sz="2000" dirty="0" err="1"/>
              <a:t>dari</a:t>
            </a:r>
            <a:r>
              <a:rPr lang="en" sz="2000" dirty="0"/>
              <a:t>:</a:t>
            </a:r>
          </a:p>
          <a:p>
            <a:pPr marL="3429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" sz="2000" dirty="0"/>
              <a:t>Decoding</a:t>
            </a:r>
          </a:p>
          <a:p>
            <a:pPr marL="3429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" sz="2000" dirty="0" err="1"/>
              <a:t>Rekonstruksi</a:t>
            </a:r>
            <a:endParaRPr lang="en" sz="2000" dirty="0"/>
          </a:p>
          <a:p>
            <a:pPr marL="342900" lvl="0" indent="-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3">
                  <a:lumMod val="50000"/>
                </a:schemeClr>
              </a:buClr>
              <a:buFont typeface="+mj-lt"/>
              <a:buAutoNum type="arabicPeriod"/>
            </a:pPr>
            <a:r>
              <a:rPr lang="en" sz="2000" dirty="0"/>
              <a:t>Filtering</a:t>
            </a:r>
            <a:endParaRPr sz="2000" dirty="0"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6337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779988" y="698710"/>
            <a:ext cx="35328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Proses DAC</a:t>
            </a:r>
            <a:endParaRPr dirty="0"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grpSp>
        <p:nvGrpSpPr>
          <p:cNvPr id="6" name="Google Shape;733;p42">
            <a:extLst>
              <a:ext uri="{FF2B5EF4-FFF2-40B4-BE49-F238E27FC236}">
                <a16:creationId xmlns:a16="http://schemas.microsoft.com/office/drawing/2014/main" id="{D2D9DAEB-4285-9949-9200-748FFAE70D73}"/>
              </a:ext>
            </a:extLst>
          </p:cNvPr>
          <p:cNvGrpSpPr/>
          <p:nvPr/>
        </p:nvGrpSpPr>
        <p:grpSpPr>
          <a:xfrm>
            <a:off x="3457936" y="1526852"/>
            <a:ext cx="2227928" cy="2089796"/>
            <a:chOff x="1147762" y="1131887"/>
            <a:chExt cx="5137150" cy="4619626"/>
          </a:xfrm>
        </p:grpSpPr>
        <p:sp>
          <p:nvSpPr>
            <p:cNvPr id="7" name="Google Shape;734;p42">
              <a:extLst>
                <a:ext uri="{FF2B5EF4-FFF2-40B4-BE49-F238E27FC236}">
                  <a16:creationId xmlns:a16="http://schemas.microsoft.com/office/drawing/2014/main" id="{BAC2BA7C-409F-FB45-978B-1C63FFE54B25}"/>
                </a:ext>
              </a:extLst>
            </p:cNvPr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35;p42">
              <a:extLst>
                <a:ext uri="{FF2B5EF4-FFF2-40B4-BE49-F238E27FC236}">
                  <a16:creationId xmlns:a16="http://schemas.microsoft.com/office/drawing/2014/main" id="{8A09E29E-6BD4-4547-9317-D59F786DA8F4}"/>
                </a:ext>
              </a:extLst>
            </p:cNvPr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36;p42">
              <a:extLst>
                <a:ext uri="{FF2B5EF4-FFF2-40B4-BE49-F238E27FC236}">
                  <a16:creationId xmlns:a16="http://schemas.microsoft.com/office/drawing/2014/main" id="{A2E6A1FE-9F20-8240-A3CF-B12658864892}"/>
                </a:ext>
              </a:extLst>
            </p:cNvPr>
            <p:cNvSpPr/>
            <p:nvPr/>
          </p:nvSpPr>
          <p:spPr>
            <a:xfrm>
              <a:off x="2449512" y="1131887"/>
              <a:ext cx="3167062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259;p32">
            <a:extLst>
              <a:ext uri="{FF2B5EF4-FFF2-40B4-BE49-F238E27FC236}">
                <a16:creationId xmlns:a16="http://schemas.microsoft.com/office/drawing/2014/main" id="{549CA2D0-6E93-E246-9309-0A1C69E5CCAB}"/>
              </a:ext>
            </a:extLst>
          </p:cNvPr>
          <p:cNvSpPr txBox="1"/>
          <p:nvPr/>
        </p:nvSpPr>
        <p:spPr>
          <a:xfrm>
            <a:off x="3484509" y="3086514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02 </a:t>
            </a:r>
            <a:endParaRPr sz="1600" b="1" i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" name="Google Shape;258;p32">
            <a:extLst>
              <a:ext uri="{FF2B5EF4-FFF2-40B4-BE49-F238E27FC236}">
                <a16:creationId xmlns:a16="http://schemas.microsoft.com/office/drawing/2014/main" id="{886F5EB9-ABB7-0A48-B122-194042E667A8}"/>
              </a:ext>
            </a:extLst>
          </p:cNvPr>
          <p:cNvSpPr txBox="1"/>
          <p:nvPr/>
        </p:nvSpPr>
        <p:spPr>
          <a:xfrm>
            <a:off x="4280124" y="1487044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01</a:t>
            </a:r>
            <a:endParaRPr sz="1600" b="1" i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" name="Google Shape;260;p32">
            <a:extLst>
              <a:ext uri="{FF2B5EF4-FFF2-40B4-BE49-F238E27FC236}">
                <a16:creationId xmlns:a16="http://schemas.microsoft.com/office/drawing/2014/main" id="{1F75CB59-A33B-B347-9884-8F94D513B43B}"/>
              </a:ext>
            </a:extLst>
          </p:cNvPr>
          <p:cNvSpPr txBox="1"/>
          <p:nvPr/>
        </p:nvSpPr>
        <p:spPr>
          <a:xfrm>
            <a:off x="5129477" y="3073268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03 </a:t>
            </a:r>
            <a:endParaRPr sz="1600" b="1" i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15" name="Google Shape;239;p32">
            <a:extLst>
              <a:ext uri="{FF2B5EF4-FFF2-40B4-BE49-F238E27FC236}">
                <a16:creationId xmlns:a16="http://schemas.microsoft.com/office/drawing/2014/main" id="{9B569F2A-3C19-E745-BB20-69C7CF1C88DC}"/>
              </a:ext>
            </a:extLst>
          </p:cNvPr>
          <p:cNvGrpSpPr/>
          <p:nvPr/>
        </p:nvGrpSpPr>
        <p:grpSpPr>
          <a:xfrm>
            <a:off x="620487" y="2222011"/>
            <a:ext cx="3232963" cy="1289700"/>
            <a:chOff x="2122454" y="1230081"/>
            <a:chExt cx="3087384" cy="1289700"/>
          </a:xfrm>
        </p:grpSpPr>
        <p:sp>
          <p:nvSpPr>
            <p:cNvPr id="16" name="Google Shape;240;p32">
              <a:extLst>
                <a:ext uri="{FF2B5EF4-FFF2-40B4-BE49-F238E27FC236}">
                  <a16:creationId xmlns:a16="http://schemas.microsoft.com/office/drawing/2014/main" id="{7C30EF88-11E2-F54E-9417-1F4F5CAFC85D}"/>
                </a:ext>
              </a:extLst>
            </p:cNvPr>
            <p:cNvSpPr txBox="1"/>
            <p:nvPr/>
          </p:nvSpPr>
          <p:spPr>
            <a:xfrm>
              <a:off x="2122454" y="1230081"/>
              <a:ext cx="1966933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 algn="r"/>
              <a:r>
                <a:rPr lang="en-US" sz="2400" b="1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Rekontruksi</a:t>
              </a:r>
              <a:endParaRPr lang="en-US" sz="2400" b="1" dirty="0">
                <a:solidFill>
                  <a:srgbClr val="535B5D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lvl="0" algn="r"/>
              <a:endParaRPr lang="en-US" sz="1200" dirty="0">
                <a:solidFill>
                  <a:srgbClr val="535B5D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lvl="0" algn="r">
                <a:spcAft>
                  <a:spcPts val="1600"/>
                </a:spcAft>
              </a:pP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Proses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untuk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mendapatkan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sinyal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analog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dari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sinyal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waktu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diskrit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. </a:t>
              </a:r>
            </a:p>
          </p:txBody>
        </p:sp>
        <p:cxnSp>
          <p:nvCxnSpPr>
            <p:cNvPr id="17" name="Google Shape;241;p32">
              <a:extLst>
                <a:ext uri="{FF2B5EF4-FFF2-40B4-BE49-F238E27FC236}">
                  <a16:creationId xmlns:a16="http://schemas.microsoft.com/office/drawing/2014/main" id="{AAA5AF47-99A9-1540-B57E-8693E525B8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09300" y="1705200"/>
              <a:ext cx="1000538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19" name="Google Shape;236;p32">
            <a:extLst>
              <a:ext uri="{FF2B5EF4-FFF2-40B4-BE49-F238E27FC236}">
                <a16:creationId xmlns:a16="http://schemas.microsoft.com/office/drawing/2014/main" id="{D9B9E913-30C7-AF4E-878F-E9DF3103F07F}"/>
              </a:ext>
            </a:extLst>
          </p:cNvPr>
          <p:cNvGrpSpPr/>
          <p:nvPr/>
        </p:nvGrpSpPr>
        <p:grpSpPr>
          <a:xfrm>
            <a:off x="5257960" y="3111793"/>
            <a:ext cx="3222624" cy="1410299"/>
            <a:chOff x="907191" y="1710028"/>
            <a:chExt cx="3222624" cy="938759"/>
          </a:xfrm>
        </p:grpSpPr>
        <p:sp>
          <p:nvSpPr>
            <p:cNvPr id="20" name="Google Shape;237;p32">
              <a:extLst>
                <a:ext uri="{FF2B5EF4-FFF2-40B4-BE49-F238E27FC236}">
                  <a16:creationId xmlns:a16="http://schemas.microsoft.com/office/drawing/2014/main" id="{61CAF5F9-A7AC-7A47-9A90-6A1FF5D78043}"/>
                </a:ext>
              </a:extLst>
            </p:cNvPr>
            <p:cNvSpPr txBox="1"/>
            <p:nvPr/>
          </p:nvSpPr>
          <p:spPr>
            <a:xfrm>
              <a:off x="1667874" y="1710028"/>
              <a:ext cx="2461941" cy="9387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400" b="1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Filtering</a:t>
              </a:r>
            </a:p>
            <a:p>
              <a:pPr lvl="0"/>
              <a:endParaRPr lang="en-US" sz="900" dirty="0">
                <a:solidFill>
                  <a:srgbClr val="535B5D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>
                <a:spcAft>
                  <a:spcPts val="1600"/>
                </a:spcAft>
              </a:pP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Proses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penghalusan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sinyal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hasil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rekonstruksi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menjadi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sinyal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analog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kembali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.  </a:t>
              </a:r>
            </a:p>
          </p:txBody>
        </p:sp>
        <p:cxnSp>
          <p:nvCxnSpPr>
            <p:cNvPr id="21" name="Google Shape;238;p32">
              <a:extLst>
                <a:ext uri="{FF2B5EF4-FFF2-40B4-BE49-F238E27FC236}">
                  <a16:creationId xmlns:a16="http://schemas.microsoft.com/office/drawing/2014/main" id="{8D66D8B5-C63D-2A4D-81BF-B5CC87FA329B}"/>
                </a:ext>
              </a:extLst>
            </p:cNvPr>
            <p:cNvCxnSpPr>
              <a:cxnSpLocks/>
            </p:cNvCxnSpPr>
            <p:nvPr/>
          </p:nvCxnSpPr>
          <p:spPr>
            <a:xfrm>
              <a:off x="907191" y="1975118"/>
              <a:ext cx="74694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" name="Google Shape;242;p32">
            <a:extLst>
              <a:ext uri="{FF2B5EF4-FFF2-40B4-BE49-F238E27FC236}">
                <a16:creationId xmlns:a16="http://schemas.microsoft.com/office/drawing/2014/main" id="{5CCF74C6-66B2-7B49-83CE-61A14BE34813}"/>
              </a:ext>
            </a:extLst>
          </p:cNvPr>
          <p:cNvGrpSpPr/>
          <p:nvPr/>
        </p:nvGrpSpPr>
        <p:grpSpPr>
          <a:xfrm>
            <a:off x="4877343" y="814387"/>
            <a:ext cx="3603241" cy="2026360"/>
            <a:chOff x="5209838" y="2968955"/>
            <a:chExt cx="3766057" cy="1289700"/>
          </a:xfrm>
        </p:grpSpPr>
        <p:sp>
          <p:nvSpPr>
            <p:cNvPr id="25" name="Google Shape;243;p32">
              <a:extLst>
                <a:ext uri="{FF2B5EF4-FFF2-40B4-BE49-F238E27FC236}">
                  <a16:creationId xmlns:a16="http://schemas.microsoft.com/office/drawing/2014/main" id="{F3B4B472-54B6-764A-8272-B66E173DFAA6}"/>
                </a:ext>
              </a:extLst>
            </p:cNvPr>
            <p:cNvSpPr txBox="1"/>
            <p:nvPr/>
          </p:nvSpPr>
          <p:spPr>
            <a:xfrm>
              <a:off x="6220213" y="2968955"/>
              <a:ext cx="2755682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 sz="2400" b="1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Decoding</a:t>
              </a:r>
            </a:p>
            <a:p>
              <a:pPr lvl="0"/>
              <a:endParaRPr lang="en-US" sz="1200" dirty="0">
                <a:solidFill>
                  <a:srgbClr val="535B5D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lvl="0">
                <a:spcAft>
                  <a:spcPts val="1600"/>
                </a:spcAft>
              </a:pP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Proses yang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dapat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mengubah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digital (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dalam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notasi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biner)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menjadi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bentuk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 </a:t>
              </a:r>
              <a:r>
                <a:rPr lang="en-US" dirty="0" err="1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diskrit</a:t>
              </a:r>
              <a:r>
                <a:rPr lang="en-US" dirty="0">
                  <a:solidFill>
                    <a:srgbClr val="535B5D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. </a:t>
              </a:r>
            </a:p>
          </p:txBody>
        </p:sp>
        <p:cxnSp>
          <p:nvCxnSpPr>
            <p:cNvPr id="26" name="Google Shape;244;p32">
              <a:extLst>
                <a:ext uri="{FF2B5EF4-FFF2-40B4-BE49-F238E27FC236}">
                  <a16:creationId xmlns:a16="http://schemas.microsoft.com/office/drawing/2014/main" id="{639284CB-1590-9E40-8B63-26EFE42C8C4C}"/>
                </a:ext>
              </a:extLst>
            </p:cNvPr>
            <p:cNvCxnSpPr>
              <a:cxnSpLocks/>
            </p:cNvCxnSpPr>
            <p:nvPr/>
          </p:nvCxnSpPr>
          <p:spPr>
            <a:xfrm>
              <a:off x="5209838" y="3648300"/>
              <a:ext cx="795631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ctrTitle"/>
          </p:nvPr>
        </p:nvSpPr>
        <p:spPr>
          <a:xfrm>
            <a:off x="1039050" y="1991850"/>
            <a:ext cx="7065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 err="1">
                <a:solidFill>
                  <a:schemeClr val="bg2"/>
                </a:solidFill>
              </a:rPr>
              <a:t>Sinyal</a:t>
            </a:r>
            <a:r>
              <a:rPr lang="en-US" sz="5400" dirty="0">
                <a:solidFill>
                  <a:schemeClr val="bg2"/>
                </a:solidFill>
              </a:rPr>
              <a:t> dan </a:t>
            </a:r>
            <a:r>
              <a:rPr lang="en-US" sz="5400" dirty="0" err="1">
                <a:solidFill>
                  <a:schemeClr val="bg2"/>
                </a:solidFill>
              </a:rPr>
              <a:t>Sistem</a:t>
            </a:r>
            <a:endParaRPr sz="54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95FCDE6-3DE9-2441-90A1-AD11D13D154C}"/>
              </a:ext>
            </a:extLst>
          </p:cNvPr>
          <p:cNvSpPr txBox="1">
            <a:spLocks/>
          </p:cNvSpPr>
          <p:nvPr/>
        </p:nvSpPr>
        <p:spPr bwMode="auto">
          <a:xfrm>
            <a:off x="8480584" y="4749851"/>
            <a:ext cx="54870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1pPr>
            <a:lvl2pPr marL="278606" marR="0" lvl="1" indent="-1071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2pPr>
            <a:lvl3pPr marL="428625" marR="0" lvl="2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3pPr>
            <a:lvl4pPr marL="600075" marR="0" lvl="3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4pPr>
            <a:lvl5pPr marL="771525" marR="0" lvl="4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5pPr>
            <a:lvl6pPr marL="942975" marR="0" lvl="5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6pPr>
            <a:lvl7pPr marL="1114425" marR="0" lvl="6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7pPr>
            <a:lvl8pPr marL="1285875" marR="0" lvl="7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8pPr>
            <a:lvl9pPr marL="1457325" marR="0" lvl="8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9pPr>
          </a:lstStyle>
          <a:p>
            <a:fld id="{5CED9F23-5E96-9442-A67D-A96FEC332957}" type="slidenum">
              <a:rPr lang="en-US" altLang="en-US" sz="900" smtClean="0">
                <a:solidFill>
                  <a:srgbClr val="9399A1"/>
                </a:solidFill>
                <a:latin typeface="Lato Bold"/>
              </a:rPr>
              <a:pPr/>
              <a:t>2</a:t>
            </a:fld>
            <a:endParaRPr lang="en-US" altLang="en-US" sz="900">
              <a:solidFill>
                <a:srgbClr val="9399A1"/>
              </a:solidFill>
              <a:latin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686982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>
              <a:buNone/>
            </a:pPr>
            <a:r>
              <a:rPr lang="en" sz="8000" b="1" dirty="0">
                <a:solidFill>
                  <a:schemeClr val="bg1"/>
                </a:solidFill>
                <a:latin typeface="Playfair Display"/>
                <a:sym typeface="Playfair Display"/>
              </a:rPr>
              <a:t>Thank You!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" name="Google Shape;315;p37">
            <a:extLst>
              <a:ext uri="{FF2B5EF4-FFF2-40B4-BE49-F238E27FC236}">
                <a16:creationId xmlns:a16="http://schemas.microsoft.com/office/drawing/2014/main" id="{815BF396-827D-CE44-9BAC-B79A27788E47}"/>
              </a:ext>
            </a:extLst>
          </p:cNvPr>
          <p:cNvSpPr txBox="1">
            <a:spLocks/>
          </p:cNvSpPr>
          <p:nvPr/>
        </p:nvSpPr>
        <p:spPr>
          <a:xfrm>
            <a:off x="1365718" y="3041412"/>
            <a:ext cx="6593700" cy="12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⬩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▫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▫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indent="0" algn="ctr">
              <a:buFont typeface="Raleway Thin"/>
              <a:buNone/>
            </a:pPr>
            <a:r>
              <a:rPr lang="en-ID" sz="1800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ctrTitle" idx="4294967295"/>
          </p:nvPr>
        </p:nvSpPr>
        <p:spPr>
          <a:xfrm>
            <a:off x="1938450" y="642348"/>
            <a:ext cx="5267100" cy="65804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i="0" dirty="0" err="1">
                <a:solidFill>
                  <a:schemeClr val="accent6"/>
                </a:solidFill>
              </a:rPr>
              <a:t>Sinyal</a:t>
            </a:r>
            <a:endParaRPr sz="4400" i="0" dirty="0">
              <a:solidFill>
                <a:schemeClr val="accent6"/>
              </a:solidFill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4294967295"/>
          </p:nvPr>
        </p:nvSpPr>
        <p:spPr>
          <a:xfrm>
            <a:off x="498763" y="1490671"/>
            <a:ext cx="8146473" cy="10810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8900" indent="0" algn="ctr">
              <a:buNone/>
            </a:pPr>
            <a:r>
              <a:rPr lang="en-ID" dirty="0" err="1">
                <a:solidFill>
                  <a:schemeClr val="tx2"/>
                </a:solidFill>
              </a:rPr>
              <a:t>Sinyal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adalah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besaran</a:t>
            </a:r>
            <a:r>
              <a:rPr lang="en-ID" dirty="0">
                <a:solidFill>
                  <a:schemeClr val="tx2"/>
                </a:solidFill>
              </a:rPr>
              <a:t> yang </a:t>
            </a:r>
            <a:r>
              <a:rPr lang="en-ID" dirty="0" err="1">
                <a:solidFill>
                  <a:schemeClr val="tx2"/>
                </a:solidFill>
              </a:rPr>
              <a:t>membawa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suatu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informasi</a:t>
            </a:r>
            <a:r>
              <a:rPr lang="en-ID" dirty="0">
                <a:solidFill>
                  <a:schemeClr val="tx2"/>
                </a:solidFill>
              </a:rPr>
              <a:t> yang </a:t>
            </a:r>
            <a:r>
              <a:rPr lang="en-ID" dirty="0" err="1">
                <a:solidFill>
                  <a:schemeClr val="tx2"/>
                </a:solidFill>
              </a:rPr>
              <a:t>berubah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dalam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waktu</a:t>
            </a:r>
            <a:r>
              <a:rPr lang="en-ID" dirty="0">
                <a:solidFill>
                  <a:schemeClr val="tx2"/>
                </a:solidFill>
              </a:rPr>
              <a:t> dan </a:t>
            </a:r>
            <a:r>
              <a:rPr lang="en-ID" dirty="0" err="1">
                <a:solidFill>
                  <a:schemeClr val="tx2"/>
                </a:solidFill>
              </a:rPr>
              <a:t>atau</a:t>
            </a:r>
            <a:r>
              <a:rPr lang="en-ID" dirty="0">
                <a:solidFill>
                  <a:schemeClr val="tx2"/>
                </a:solidFill>
              </a:rPr>
              <a:t> </a:t>
            </a:r>
            <a:r>
              <a:rPr lang="en-ID" dirty="0" err="1">
                <a:solidFill>
                  <a:schemeClr val="tx2"/>
                </a:solidFill>
              </a:rPr>
              <a:t>ruang</a:t>
            </a:r>
            <a:r>
              <a:rPr lang="en-ID" dirty="0">
                <a:solidFill>
                  <a:schemeClr val="tx2"/>
                </a:solidFill>
              </a:rPr>
              <a:t>.</a:t>
            </a:r>
          </a:p>
          <a:p>
            <a:pPr marL="88900" indent="0" algn="ctr">
              <a:buNone/>
            </a:pPr>
            <a:endParaRPr lang="en-ID" dirty="0">
              <a:solidFill>
                <a:schemeClr val="tx2"/>
              </a:solidFill>
            </a:endParaRPr>
          </a:p>
          <a:p>
            <a:pPr>
              <a:buClr>
                <a:schemeClr val="accent6">
                  <a:lumMod val="50000"/>
                </a:schemeClr>
              </a:buClr>
            </a:pP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Contoh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sinyal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dalam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kehidupan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sehari-hari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: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arus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atau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tegangan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dalam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rangkaian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elektrik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suara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, dan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suhu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. </a:t>
            </a:r>
          </a:p>
          <a:p>
            <a:pPr>
              <a:buClr>
                <a:schemeClr val="accent6">
                  <a:lumMod val="50000"/>
                </a:schemeClr>
              </a:buClr>
            </a:pPr>
            <a:endParaRPr lang="en-ID" sz="2000" dirty="0">
              <a:solidFill>
                <a:schemeClr val="accent6">
                  <a:lumMod val="50000"/>
                </a:schemeClr>
              </a:solidFill>
            </a:endParaRPr>
          </a:p>
          <a:p>
            <a:pPr>
              <a:buClr>
                <a:schemeClr val="accent6">
                  <a:lumMod val="50000"/>
                </a:schemeClr>
              </a:buClr>
            </a:pP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Representasi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sinyal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berdasarkan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dimensi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yaitu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sinyal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satu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dimensi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dan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sinyal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multi </a:t>
            </a:r>
            <a:r>
              <a:rPr lang="en-ID" sz="2000" dirty="0" err="1">
                <a:solidFill>
                  <a:schemeClr val="accent6">
                    <a:lumMod val="50000"/>
                  </a:schemeClr>
                </a:solidFill>
              </a:rPr>
              <a:t>dimensi</a:t>
            </a:r>
            <a:r>
              <a:rPr lang="en-ID" sz="2000" dirty="0">
                <a:solidFill>
                  <a:schemeClr val="accent6">
                    <a:lumMod val="50000"/>
                  </a:schemeClr>
                </a:solidFill>
              </a:rPr>
              <a:t> (2D dan 3D). 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080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ctrTitle"/>
          </p:nvPr>
        </p:nvSpPr>
        <p:spPr>
          <a:xfrm>
            <a:off x="1039050" y="571499"/>
            <a:ext cx="7065900" cy="81093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/>
                </a:solidFill>
              </a:rPr>
              <a:t>Macam-Macam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Sinyal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95FCDE6-3DE9-2441-90A1-AD11D13D154C}"/>
              </a:ext>
            </a:extLst>
          </p:cNvPr>
          <p:cNvSpPr txBox="1">
            <a:spLocks/>
          </p:cNvSpPr>
          <p:nvPr/>
        </p:nvSpPr>
        <p:spPr bwMode="auto">
          <a:xfrm>
            <a:off x="8480584" y="4749851"/>
            <a:ext cx="54870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1pPr>
            <a:lvl2pPr marL="278606" marR="0" lvl="1" indent="-1071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2pPr>
            <a:lvl3pPr marL="428625" marR="0" lvl="2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3pPr>
            <a:lvl4pPr marL="600075" marR="0" lvl="3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4pPr>
            <a:lvl5pPr marL="771525" marR="0" lvl="4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5pPr>
            <a:lvl6pPr marL="942975" marR="0" lvl="5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6pPr>
            <a:lvl7pPr marL="1114425" marR="0" lvl="6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7pPr>
            <a:lvl8pPr marL="1285875" marR="0" lvl="7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8pPr>
            <a:lvl9pPr marL="1457325" marR="0" lvl="8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9pPr>
          </a:lstStyle>
          <a:p>
            <a:fld id="{5CED9F23-5E96-9442-A67D-A96FEC332957}" type="slidenum">
              <a:rPr lang="en-US" altLang="en-US" sz="900" smtClean="0">
                <a:solidFill>
                  <a:srgbClr val="9399A1"/>
                </a:solidFill>
                <a:latin typeface="Lato Bold"/>
              </a:rPr>
              <a:pPr/>
              <a:t>4</a:t>
            </a:fld>
            <a:endParaRPr lang="en-US" altLang="en-US" sz="900">
              <a:solidFill>
                <a:srgbClr val="9399A1"/>
              </a:solidFill>
              <a:latin typeface="Lato Bold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E82CAC9-0CBC-994A-9F40-5C23BD63F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41" y="1733750"/>
            <a:ext cx="42402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1)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Waktu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Kontinyu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&amp;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Waktu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Diskrit</a:t>
            </a:r>
            <a:endParaRPr lang="en-US" altLang="en-US" sz="1350" b="1" dirty="0">
              <a:solidFill>
                <a:srgbClr val="19232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9E32EF-E325-B642-8B3B-4BCEEC951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86" y="2121153"/>
            <a:ext cx="3859914" cy="1356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52784-50F2-6746-9DD1-6D9B2048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350" y="2214239"/>
            <a:ext cx="3757842" cy="1320146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3E15963A-3C26-BF45-A74E-E87C4CF83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9202" y="1810122"/>
            <a:ext cx="28921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2)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Analog &amp;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Digital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618C4A63-5B51-0B4C-8CAC-AFF716A14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086" y="3586172"/>
            <a:ext cx="3859914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waktu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kontinyu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yaitu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yang </a:t>
            </a:r>
            <a:r>
              <a:rPr lang="en-ID" sz="1200" dirty="0" err="1">
                <a:latin typeface="Candara" panose="020E0502030303020204" pitchFamily="34" charset="0"/>
              </a:rPr>
              <a:t>terdefinisi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untuk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setiap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nilai</a:t>
            </a:r>
            <a:r>
              <a:rPr lang="en-ID" sz="1200" dirty="0">
                <a:latin typeface="Candara" panose="020E0502030303020204" pitchFamily="34" charset="0"/>
              </a:rPr>
              <a:t> pada </a:t>
            </a:r>
            <a:r>
              <a:rPr lang="en-ID" sz="1200" dirty="0" err="1">
                <a:latin typeface="Candara" panose="020E0502030303020204" pitchFamily="34" charset="0"/>
              </a:rPr>
              <a:t>sumbu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waktu</a:t>
            </a:r>
            <a:r>
              <a:rPr lang="en-ID" sz="1200" dirty="0">
                <a:latin typeface="Candara" panose="020E0502030303020204" pitchFamily="34" charset="0"/>
              </a:rPr>
              <a:t> t.</a:t>
            </a:r>
          </a:p>
          <a:p>
            <a:endParaRPr lang="en-ID" sz="1200" dirty="0">
              <a:latin typeface="Candara" panose="020E0502030303020204" pitchFamily="34" charset="0"/>
            </a:endParaRPr>
          </a:p>
          <a:p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waktu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diskrit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adalah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yang </a:t>
            </a:r>
            <a:r>
              <a:rPr lang="en-ID" sz="1200" dirty="0" err="1">
                <a:latin typeface="Candara" panose="020E0502030303020204" pitchFamily="34" charset="0"/>
              </a:rPr>
              <a:t>terdefinisi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hanya</a:t>
            </a:r>
            <a:r>
              <a:rPr lang="en-ID" sz="1200" dirty="0">
                <a:latin typeface="Candara" panose="020E0502030303020204" pitchFamily="34" charset="0"/>
              </a:rPr>
              <a:t> pada </a:t>
            </a:r>
            <a:r>
              <a:rPr lang="en-ID" sz="1200" dirty="0" err="1">
                <a:latin typeface="Candara" panose="020E0502030303020204" pitchFamily="34" charset="0"/>
              </a:rPr>
              <a:t>nilai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waktu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diskrit</a:t>
            </a:r>
            <a:r>
              <a:rPr lang="en-ID" sz="1200" dirty="0">
                <a:latin typeface="Candara" panose="020E0502030303020204" pitchFamily="34" charset="0"/>
              </a:rPr>
              <a:t> n.</a:t>
            </a:r>
            <a:endParaRPr lang="en-ID" sz="1400" dirty="0">
              <a:latin typeface="Candara" panose="020E0502030303020204" pitchFamily="34" charset="0"/>
            </a:endParaRPr>
          </a:p>
          <a:p>
            <a:endParaRPr lang="en-ID" sz="1400" dirty="0">
              <a:latin typeface="Candara" panose="020E0502030303020204" pitchFamily="34" charset="0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1EE10739-A1EC-C143-A06C-B6DA12A34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913" y="3647727"/>
            <a:ext cx="35687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analog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adalah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data </a:t>
            </a:r>
            <a:r>
              <a:rPr lang="en-ID" sz="1200" dirty="0" err="1">
                <a:latin typeface="Candara" panose="020E0502030303020204" pitchFamily="34" charset="0"/>
              </a:rPr>
              <a:t>dalam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bentuk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gelombang</a:t>
            </a:r>
            <a:r>
              <a:rPr lang="en-ID" sz="1200" dirty="0">
                <a:latin typeface="Candara" panose="020E0502030303020204" pitchFamily="34" charset="0"/>
              </a:rPr>
              <a:t> yang </a:t>
            </a:r>
            <a:r>
              <a:rPr lang="en-ID" sz="1200" dirty="0" err="1">
                <a:latin typeface="Candara" panose="020E0502030303020204" pitchFamily="34" charset="0"/>
              </a:rPr>
              <a:t>kontinyu</a:t>
            </a:r>
            <a:r>
              <a:rPr lang="en-ID" sz="1200" dirty="0">
                <a:latin typeface="Candara" panose="020E0502030303020204" pitchFamily="34" charset="0"/>
              </a:rPr>
              <a:t>, </a:t>
            </a:r>
          </a:p>
          <a:p>
            <a:endParaRPr lang="en-ID" sz="1200" dirty="0">
              <a:latin typeface="Candara" panose="020E0502030303020204" pitchFamily="34" charset="0"/>
            </a:endParaRPr>
          </a:p>
          <a:p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digital </a:t>
            </a:r>
            <a:r>
              <a:rPr lang="en-ID" sz="1200" dirty="0" err="1">
                <a:latin typeface="Candara" panose="020E0502030303020204" pitchFamily="34" charset="0"/>
              </a:rPr>
              <a:t>hanya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memiliki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dua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keadaan</a:t>
            </a:r>
            <a:r>
              <a:rPr lang="en-ID" sz="1200" dirty="0">
                <a:latin typeface="Candara" panose="020E0502030303020204" pitchFamily="34" charset="0"/>
              </a:rPr>
              <a:t>, </a:t>
            </a:r>
            <a:r>
              <a:rPr lang="en-ID" sz="1200" dirty="0" err="1">
                <a:latin typeface="Candara" panose="020E0502030303020204" pitchFamily="34" charset="0"/>
              </a:rPr>
              <a:t>yaitu</a:t>
            </a:r>
            <a:r>
              <a:rPr lang="en-ID" sz="1200" dirty="0">
                <a:latin typeface="Candara" panose="020E0502030303020204" pitchFamily="34" charset="0"/>
              </a:rPr>
              <a:t> 0 dan 1.</a:t>
            </a:r>
          </a:p>
          <a:p>
            <a:endParaRPr lang="en-ID" sz="1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76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ctrTitle"/>
          </p:nvPr>
        </p:nvSpPr>
        <p:spPr>
          <a:xfrm>
            <a:off x="1039050" y="571499"/>
            <a:ext cx="7065900" cy="81093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/>
                </a:solidFill>
              </a:rPr>
              <a:t>Macam-Macam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Sinyal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95FCDE6-3DE9-2441-90A1-AD11D13D154C}"/>
              </a:ext>
            </a:extLst>
          </p:cNvPr>
          <p:cNvSpPr txBox="1">
            <a:spLocks/>
          </p:cNvSpPr>
          <p:nvPr/>
        </p:nvSpPr>
        <p:spPr bwMode="auto">
          <a:xfrm>
            <a:off x="8480584" y="4749851"/>
            <a:ext cx="54870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1pPr>
            <a:lvl2pPr marL="278606" marR="0" lvl="1" indent="-1071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2pPr>
            <a:lvl3pPr marL="428625" marR="0" lvl="2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3pPr>
            <a:lvl4pPr marL="600075" marR="0" lvl="3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4pPr>
            <a:lvl5pPr marL="771525" marR="0" lvl="4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5pPr>
            <a:lvl6pPr marL="942975" marR="0" lvl="5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6pPr>
            <a:lvl7pPr marL="1114425" marR="0" lvl="6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7pPr>
            <a:lvl8pPr marL="1285875" marR="0" lvl="7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8pPr>
            <a:lvl9pPr marL="1457325" marR="0" lvl="8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9pPr>
          </a:lstStyle>
          <a:p>
            <a:fld id="{5CED9F23-5E96-9442-A67D-A96FEC332957}" type="slidenum">
              <a:rPr lang="en-US" altLang="en-US" sz="900" smtClean="0">
                <a:solidFill>
                  <a:srgbClr val="9399A1"/>
                </a:solidFill>
                <a:latin typeface="Lato Bold"/>
              </a:rPr>
              <a:pPr/>
              <a:t>5</a:t>
            </a:fld>
            <a:endParaRPr lang="en-US" altLang="en-US" sz="900">
              <a:solidFill>
                <a:srgbClr val="9399A1"/>
              </a:solidFill>
              <a:latin typeface="Lato Bold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D0E85C0-107F-4B4D-9C09-0D9DAFEB8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460" y="1616481"/>
            <a:ext cx="2864887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3)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Riil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&amp;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Kompleks</a:t>
            </a:r>
            <a:endParaRPr lang="en-US" altLang="en-US" sz="1350" b="1" dirty="0">
              <a:solidFill>
                <a:srgbClr val="19232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ECE4C1-7330-A145-9488-69007BB6C2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808" y="2093026"/>
            <a:ext cx="4032192" cy="11963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E46D7-B83A-C944-9F80-37D8E4D4CB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846350" y="2034871"/>
            <a:ext cx="3757842" cy="1254489"/>
          </a:xfrm>
          <a:prstGeom prst="rect">
            <a:avLst/>
          </a:prstGeom>
        </p:spPr>
      </p:pic>
      <p:sp>
        <p:nvSpPr>
          <p:cNvPr id="15" name="Rectangle 16">
            <a:extLst>
              <a:ext uri="{FF2B5EF4-FFF2-40B4-BE49-F238E27FC236}">
                <a16:creationId xmlns:a16="http://schemas.microsoft.com/office/drawing/2014/main" id="{B652B1E9-5FDF-7F4C-A543-DD0AF64A7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432" y="1606619"/>
            <a:ext cx="346921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4)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deterministik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&amp;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random</a:t>
            </a:r>
            <a:b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</a:br>
            <a:endParaRPr lang="en-US" altLang="en-US" sz="1350" b="1" dirty="0">
              <a:solidFill>
                <a:srgbClr val="19232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D23DD30D-BAE1-F344-B598-64B80ADEC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0912" y="3479074"/>
            <a:ext cx="375784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i="1" dirty="0" err="1">
                <a:latin typeface="Candara" panose="020E0502030303020204" pitchFamily="34" charset="0"/>
              </a:rPr>
              <a:t>deterministik</a:t>
            </a:r>
            <a:r>
              <a:rPr lang="en-ID" sz="1200" i="1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adalah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yang </a:t>
            </a:r>
            <a:r>
              <a:rPr lang="en-ID" sz="1200" dirty="0" err="1">
                <a:latin typeface="Candara" panose="020E0502030303020204" pitchFamily="34" charset="0"/>
              </a:rPr>
              <a:t>keseluruhan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nilainya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dapat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ditentukan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dengan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suatu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persamaan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matematis</a:t>
            </a:r>
            <a:r>
              <a:rPr lang="en-ID" sz="1200" dirty="0">
                <a:latin typeface="Candara" panose="020E0502030303020204" pitchFamily="34" charset="0"/>
              </a:rPr>
              <a:t>.</a:t>
            </a:r>
          </a:p>
          <a:p>
            <a:endParaRPr lang="en-ID" sz="1200" dirty="0">
              <a:latin typeface="Candara" panose="020E0502030303020204" pitchFamily="34" charset="0"/>
            </a:endParaRPr>
          </a:p>
          <a:p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random </a:t>
            </a:r>
            <a:r>
              <a:rPr lang="en-ID" sz="1200" dirty="0" err="1">
                <a:latin typeface="Candara" panose="020E0502030303020204" pitchFamily="34" charset="0"/>
              </a:rPr>
              <a:t>mempunyai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nilai</a:t>
            </a:r>
            <a:r>
              <a:rPr lang="en-ID" sz="1200" dirty="0">
                <a:latin typeface="Candara" panose="020E0502030303020204" pitchFamily="34" charset="0"/>
              </a:rPr>
              <a:t> random </a:t>
            </a:r>
            <a:r>
              <a:rPr lang="en-ID" sz="1200" dirty="0" err="1">
                <a:latin typeface="Candara" panose="020E0502030303020204" pitchFamily="34" charset="0"/>
              </a:rPr>
              <a:t>atau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tidak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diketahui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dengan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pasti</a:t>
            </a:r>
            <a:r>
              <a:rPr lang="en-ID" sz="1200" dirty="0">
                <a:latin typeface="Candara" panose="020E0502030303020204" pitchFamily="34" charset="0"/>
              </a:rPr>
              <a:t>.</a:t>
            </a:r>
          </a:p>
          <a:p>
            <a:endParaRPr lang="en-ID" sz="1200" dirty="0">
              <a:latin typeface="Candara" panose="020E0502030303020204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8B4D6256-804C-C540-BE47-034A3BA8C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542" y="3465823"/>
            <a:ext cx="356871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riil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merupakan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yang </a:t>
            </a:r>
            <a:r>
              <a:rPr lang="en-ID" sz="1200" dirty="0" err="1">
                <a:latin typeface="Candara" panose="020E0502030303020204" pitchFamily="34" charset="0"/>
              </a:rPr>
              <a:t>bersifat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riil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untuk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semua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variabel</a:t>
            </a:r>
            <a:r>
              <a:rPr lang="en-ID" sz="1200" dirty="0">
                <a:latin typeface="Candara" panose="020E0502030303020204" pitchFamily="34" charset="0"/>
              </a:rPr>
              <a:t>. </a:t>
            </a:r>
          </a:p>
          <a:p>
            <a:endParaRPr lang="en-ID" sz="1200" dirty="0">
              <a:latin typeface="Candara" panose="020E0502030303020204" pitchFamily="34" charset="0"/>
            </a:endParaRPr>
          </a:p>
          <a:p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kompleks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merupakan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yang </a:t>
            </a:r>
            <a:r>
              <a:rPr lang="en-ID" sz="1200" dirty="0" err="1">
                <a:latin typeface="Candara" panose="020E0502030303020204" pitchFamily="34" charset="0"/>
              </a:rPr>
              <a:t>mempunyai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faktor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nilai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imajiner</a:t>
            </a:r>
            <a:r>
              <a:rPr lang="en-ID" sz="1200" dirty="0">
                <a:latin typeface="Candara" panose="020E0502030303020204" pitchFamily="34" charset="0"/>
              </a:rPr>
              <a:t>.</a:t>
            </a:r>
            <a:br>
              <a:rPr lang="en-ID" sz="1200" dirty="0">
                <a:latin typeface="Candara" panose="020E0502030303020204" pitchFamily="34" charset="0"/>
              </a:rPr>
            </a:br>
            <a:endParaRPr lang="en-ID" sz="1200" dirty="0">
              <a:latin typeface="Candara" panose="020E0502030303020204" pitchFamily="34" charset="0"/>
            </a:endParaRPr>
          </a:p>
          <a:p>
            <a:endParaRPr lang="en-ID" sz="1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56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ctrTitle"/>
          </p:nvPr>
        </p:nvSpPr>
        <p:spPr>
          <a:xfrm>
            <a:off x="1039050" y="571499"/>
            <a:ext cx="7065900" cy="81093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tx1"/>
                </a:solidFill>
              </a:rPr>
              <a:t>Macam-Macam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Sinyal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D95FCDE6-3DE9-2441-90A1-AD11D13D154C}"/>
              </a:ext>
            </a:extLst>
          </p:cNvPr>
          <p:cNvSpPr txBox="1">
            <a:spLocks/>
          </p:cNvSpPr>
          <p:nvPr/>
        </p:nvSpPr>
        <p:spPr bwMode="auto">
          <a:xfrm>
            <a:off x="8480584" y="4749851"/>
            <a:ext cx="548700" cy="39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1pPr>
            <a:lvl2pPr marL="278606" marR="0" lvl="1" indent="-1071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2pPr>
            <a:lvl3pPr marL="428625" marR="0" lvl="2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3pPr>
            <a:lvl4pPr marL="600075" marR="0" lvl="3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4pPr>
            <a:lvl5pPr marL="771525" marR="0" lvl="4" indent="-85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5pPr>
            <a:lvl6pPr marL="942975" marR="0" lvl="5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6pPr>
            <a:lvl7pPr marL="1114425" marR="0" lvl="6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7pPr>
            <a:lvl8pPr marL="1285875" marR="0" lvl="7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8pPr>
            <a:lvl9pPr marL="1457325" marR="0" lvl="8" indent="-85725" algn="l" defTabSz="68520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350" b="0" i="0" u="none" strike="noStrike" cap="none">
                <a:solidFill>
                  <a:schemeClr val="tx1"/>
                </a:solidFill>
                <a:latin typeface="Lato Light"/>
                <a:ea typeface="Arial"/>
                <a:cs typeface="Arial"/>
                <a:sym typeface="Arial"/>
              </a:defRPr>
            </a:lvl9pPr>
          </a:lstStyle>
          <a:p>
            <a:fld id="{5CED9F23-5E96-9442-A67D-A96FEC332957}" type="slidenum">
              <a:rPr lang="en-US" altLang="en-US" sz="900" smtClean="0">
                <a:solidFill>
                  <a:srgbClr val="9399A1"/>
                </a:solidFill>
                <a:latin typeface="Lato Bold"/>
              </a:rPr>
              <a:pPr/>
              <a:t>6</a:t>
            </a:fld>
            <a:endParaRPr lang="en-US" altLang="en-US" sz="900">
              <a:solidFill>
                <a:srgbClr val="9399A1"/>
              </a:solidFill>
              <a:latin typeface="Lato Bold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8D7A096-37B5-194E-8294-EF3E9C436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776" y="1566620"/>
            <a:ext cx="280397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5)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ganjil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&amp;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genap</a:t>
            </a:r>
            <a:endParaRPr lang="en-US" altLang="en-US" sz="1350" b="1" dirty="0">
              <a:solidFill>
                <a:srgbClr val="19232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B3964E-3FEE-DA40-8B35-D726589D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9808" y="1954433"/>
            <a:ext cx="4032192" cy="12876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A0A8A5-9381-8D47-A83D-0173B669B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849" y="1981750"/>
            <a:ext cx="3757842" cy="1320146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DA362970-0021-CB43-A7C1-95FAFBAEB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5864" y="1604529"/>
            <a:ext cx="357181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6)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Periodik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&amp; 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Sinyal</a:t>
            </a:r>
            <a:r>
              <a:rPr lang="en-US" altLang="en-US" sz="1350" b="1" dirty="0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Non-</a:t>
            </a:r>
            <a:r>
              <a:rPr lang="en-US" altLang="en-US" sz="1350" b="1" dirty="0" err="1">
                <a:solidFill>
                  <a:srgbClr val="19232E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Periodik</a:t>
            </a:r>
            <a:endParaRPr lang="en-US" altLang="en-US" sz="1350" b="1" dirty="0">
              <a:solidFill>
                <a:srgbClr val="19232E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6" name="Picture 29">
            <a:extLst>
              <a:ext uri="{FF2B5EF4-FFF2-40B4-BE49-F238E27FC236}">
                <a16:creationId xmlns:a16="http://schemas.microsoft.com/office/drawing/2014/main" id="{C1894ECC-2A0F-9045-9095-97E95C02CC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301" y="2040986"/>
            <a:ext cx="1835645" cy="124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1">
            <a:extLst>
              <a:ext uri="{FF2B5EF4-FFF2-40B4-BE49-F238E27FC236}">
                <a16:creationId xmlns:a16="http://schemas.microsoft.com/office/drawing/2014/main" id="{1A4C013B-573E-4D42-9B7B-24C46EB8A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95" y="2134809"/>
            <a:ext cx="1892988" cy="112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4">
            <a:extLst>
              <a:ext uri="{FF2B5EF4-FFF2-40B4-BE49-F238E27FC236}">
                <a16:creationId xmlns:a16="http://schemas.microsoft.com/office/drawing/2014/main" id="{02B7B918-11F7-E24D-A846-5FF3A090D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674" y="3314914"/>
            <a:ext cx="403219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periodic </a:t>
            </a:r>
            <a:r>
              <a:rPr lang="en-ID" sz="1200" dirty="0" err="1">
                <a:latin typeface="Candara" panose="020E0502030303020204" pitchFamily="34" charset="0"/>
              </a:rPr>
              <a:t>yaitu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yang </a:t>
            </a:r>
            <a:r>
              <a:rPr lang="en-ID" sz="1200" dirty="0" err="1">
                <a:latin typeface="Candara" panose="020E0502030303020204" pitchFamily="34" charset="0"/>
              </a:rPr>
              <a:t>mengalami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pengulangan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bentuk</a:t>
            </a:r>
            <a:r>
              <a:rPr lang="en-ID" sz="1200" dirty="0">
                <a:latin typeface="Candara" panose="020E0502030303020204" pitchFamily="34" charset="0"/>
              </a:rPr>
              <a:t> yang </a:t>
            </a:r>
            <a:r>
              <a:rPr lang="en-ID" sz="1200" dirty="0" err="1">
                <a:latin typeface="Candara" panose="020E0502030303020204" pitchFamily="34" charset="0"/>
              </a:rPr>
              <a:t>sama</a:t>
            </a:r>
            <a:r>
              <a:rPr lang="en-ID" sz="1200" dirty="0">
                <a:latin typeface="Candara" panose="020E0502030303020204" pitchFamily="34" charset="0"/>
              </a:rPr>
              <a:t> pada </a:t>
            </a:r>
            <a:r>
              <a:rPr lang="en-ID" sz="1200" dirty="0" err="1">
                <a:latin typeface="Candara" panose="020E0502030303020204" pitchFamily="34" charset="0"/>
              </a:rPr>
              <a:t>selang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waktu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tertentu</a:t>
            </a:r>
            <a:r>
              <a:rPr lang="en-ID" sz="1200" dirty="0">
                <a:latin typeface="Candara" panose="020E0502030303020204" pitchFamily="34" charset="0"/>
              </a:rPr>
              <a:t>.</a:t>
            </a:r>
            <a:br>
              <a:rPr lang="en-ID" sz="1200" dirty="0">
                <a:latin typeface="Candara" panose="020E0502030303020204" pitchFamily="34" charset="0"/>
              </a:rPr>
            </a:br>
            <a:endParaRPr lang="en-ID" sz="1200" dirty="0">
              <a:latin typeface="Candara" panose="020E0502030303020204" pitchFamily="34" charset="0"/>
            </a:endParaRPr>
          </a:p>
          <a:p>
            <a:endParaRPr lang="en-ID" sz="1200" dirty="0">
              <a:latin typeface="Candara" panose="020E0502030303020204" pitchFamily="34" charset="0"/>
            </a:endParaRPr>
          </a:p>
          <a:p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non-periodic </a:t>
            </a:r>
            <a:r>
              <a:rPr lang="en-ID" sz="1200" dirty="0" err="1">
                <a:latin typeface="Candara" panose="020E0502030303020204" pitchFamily="34" charset="0"/>
              </a:rPr>
              <a:t>yaitu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yang </a:t>
            </a:r>
            <a:r>
              <a:rPr lang="en-ID" sz="1200" dirty="0" err="1">
                <a:latin typeface="Candara" panose="020E0502030303020204" pitchFamily="34" charset="0"/>
              </a:rPr>
              <a:t>tidak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mengalami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pengulangan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bentuk</a:t>
            </a:r>
            <a:r>
              <a:rPr lang="en-ID" sz="1200" dirty="0">
                <a:latin typeface="Candara" panose="020E0502030303020204" pitchFamily="34" charset="0"/>
              </a:rPr>
              <a:t> yang </a:t>
            </a:r>
            <a:r>
              <a:rPr lang="en-ID" sz="1200" dirty="0" err="1">
                <a:latin typeface="Candara" panose="020E0502030303020204" pitchFamily="34" charset="0"/>
              </a:rPr>
              <a:t>sama</a:t>
            </a:r>
            <a:r>
              <a:rPr lang="en-ID" sz="1200" dirty="0">
                <a:latin typeface="Candara" panose="020E0502030303020204" pitchFamily="34" charset="0"/>
              </a:rPr>
              <a:t> pada </a:t>
            </a:r>
            <a:r>
              <a:rPr lang="en-ID" sz="1200" dirty="0" err="1">
                <a:latin typeface="Candara" panose="020E0502030303020204" pitchFamily="34" charset="0"/>
              </a:rPr>
              <a:t>selang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waktu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tertentu</a:t>
            </a:r>
            <a:r>
              <a:rPr lang="en-ID" sz="1200" dirty="0"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E70E6B9A-6EDB-A148-911D-FFBB505B2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941" y="3411007"/>
            <a:ext cx="375784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/>
              </a:defRPr>
            </a:lvl5pPr>
            <a:lvl6pPr marL="25146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6pPr>
            <a:lvl7pPr marL="29718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7pPr>
            <a:lvl8pPr marL="34290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8pPr>
            <a:lvl9pPr marL="3886200" indent="-228600" defTabSz="18272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/>
              </a:defRPr>
            </a:lvl9pPr>
          </a:lstStyle>
          <a:p>
            <a:r>
              <a:rPr lang="en-ID" sz="1200" dirty="0" err="1">
                <a:latin typeface="Candara" panose="020E0502030303020204" pitchFamily="34" charset="0"/>
              </a:rPr>
              <a:t>Dikatakan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sebagai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genap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jika</a:t>
            </a:r>
            <a:r>
              <a:rPr lang="en-ID" sz="1200" dirty="0">
                <a:latin typeface="Candara" panose="020E0502030303020204" pitchFamily="34" charset="0"/>
              </a:rPr>
              <a:t> : </a:t>
            </a:r>
          </a:p>
          <a:p>
            <a:r>
              <a:rPr lang="en-ID" sz="1200" i="1" dirty="0">
                <a:latin typeface="Candara" panose="020E0502030303020204" pitchFamily="34" charset="0"/>
              </a:rPr>
              <a:t>x</a:t>
            </a:r>
            <a:r>
              <a:rPr lang="en-ID" sz="1200" dirty="0">
                <a:latin typeface="Candara" panose="020E0502030303020204" pitchFamily="34" charset="0"/>
              </a:rPr>
              <a:t>(−</a:t>
            </a:r>
            <a:r>
              <a:rPr lang="en-ID" sz="1200" i="1" dirty="0">
                <a:latin typeface="Candara" panose="020E0502030303020204" pitchFamily="34" charset="0"/>
              </a:rPr>
              <a:t>t</a:t>
            </a:r>
            <a:r>
              <a:rPr lang="en-ID" sz="1200" dirty="0">
                <a:latin typeface="Candara" panose="020E0502030303020204" pitchFamily="34" charset="0"/>
              </a:rPr>
              <a:t>) = </a:t>
            </a:r>
            <a:r>
              <a:rPr lang="en-ID" sz="1200" i="1" dirty="0">
                <a:latin typeface="Candara" panose="020E0502030303020204" pitchFamily="34" charset="0"/>
              </a:rPr>
              <a:t>x</a:t>
            </a:r>
            <a:r>
              <a:rPr lang="en-ID" sz="1200" dirty="0">
                <a:latin typeface="Candara" panose="020E0502030303020204" pitchFamily="34" charset="0"/>
              </a:rPr>
              <a:t>(</a:t>
            </a:r>
            <a:r>
              <a:rPr lang="en-ID" sz="1200" i="1" dirty="0">
                <a:latin typeface="Candara" panose="020E0502030303020204" pitchFamily="34" charset="0"/>
              </a:rPr>
              <a:t>t</a:t>
            </a:r>
            <a:r>
              <a:rPr lang="en-ID" sz="1200" dirty="0">
                <a:latin typeface="Candara" panose="020E0502030303020204" pitchFamily="34" charset="0"/>
              </a:rPr>
              <a:t>) dan </a:t>
            </a:r>
            <a:r>
              <a:rPr lang="en-ID" sz="1200" i="1" dirty="0">
                <a:latin typeface="Candara" panose="020E0502030303020204" pitchFamily="34" charset="0"/>
              </a:rPr>
              <a:t>x</a:t>
            </a:r>
            <a:r>
              <a:rPr lang="en-ID" sz="1200" dirty="0">
                <a:latin typeface="Candara" panose="020E0502030303020204" pitchFamily="34" charset="0"/>
              </a:rPr>
              <a:t>(−</a:t>
            </a:r>
            <a:r>
              <a:rPr lang="en-ID" sz="1200" i="1" dirty="0">
                <a:latin typeface="Candara" panose="020E0502030303020204" pitchFamily="34" charset="0"/>
              </a:rPr>
              <a:t>n</a:t>
            </a:r>
            <a:r>
              <a:rPr lang="en-ID" sz="1200" dirty="0">
                <a:latin typeface="Candara" panose="020E0502030303020204" pitchFamily="34" charset="0"/>
              </a:rPr>
              <a:t>) = </a:t>
            </a:r>
            <a:r>
              <a:rPr lang="en-ID" sz="1200" i="1" dirty="0">
                <a:latin typeface="Candara" panose="020E0502030303020204" pitchFamily="34" charset="0"/>
              </a:rPr>
              <a:t>x</a:t>
            </a:r>
            <a:r>
              <a:rPr lang="en-ID" sz="1200" dirty="0">
                <a:latin typeface="Candara" panose="020E0502030303020204" pitchFamily="34" charset="0"/>
              </a:rPr>
              <a:t>(</a:t>
            </a:r>
            <a:r>
              <a:rPr lang="en-ID" sz="1200" i="1" dirty="0">
                <a:latin typeface="Candara" panose="020E0502030303020204" pitchFamily="34" charset="0"/>
              </a:rPr>
              <a:t>n</a:t>
            </a:r>
            <a:r>
              <a:rPr lang="en-ID" sz="1200" dirty="0">
                <a:latin typeface="Candara" panose="020E0502030303020204" pitchFamily="34" charset="0"/>
              </a:rPr>
              <a:t>) </a:t>
            </a:r>
          </a:p>
          <a:p>
            <a:endParaRPr lang="en-ID" sz="1200" dirty="0">
              <a:latin typeface="Candara" panose="020E0502030303020204" pitchFamily="34" charset="0"/>
            </a:endParaRPr>
          </a:p>
          <a:p>
            <a:r>
              <a:rPr lang="en-ID" sz="1200" dirty="0" err="1">
                <a:latin typeface="Candara" panose="020E0502030303020204" pitchFamily="34" charset="0"/>
              </a:rPr>
              <a:t>Dikatakan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sebagai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sinyal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ganjil</a:t>
            </a:r>
            <a:r>
              <a:rPr lang="en-ID" sz="1200" dirty="0">
                <a:latin typeface="Candara" panose="020E0502030303020204" pitchFamily="34" charset="0"/>
              </a:rPr>
              <a:t> </a:t>
            </a:r>
            <a:r>
              <a:rPr lang="en-ID" sz="1200" dirty="0" err="1">
                <a:latin typeface="Candara" panose="020E0502030303020204" pitchFamily="34" charset="0"/>
              </a:rPr>
              <a:t>jika</a:t>
            </a:r>
            <a:r>
              <a:rPr lang="en-ID" sz="1200" dirty="0">
                <a:latin typeface="Candara" panose="020E0502030303020204" pitchFamily="34" charset="0"/>
              </a:rPr>
              <a:t> : </a:t>
            </a:r>
          </a:p>
          <a:p>
            <a:r>
              <a:rPr lang="en-ID" sz="1200" i="1" dirty="0">
                <a:latin typeface="Candara" panose="020E0502030303020204" pitchFamily="34" charset="0"/>
              </a:rPr>
              <a:t>-x</a:t>
            </a:r>
            <a:r>
              <a:rPr lang="en-ID" sz="1200" dirty="0">
                <a:latin typeface="Candara" panose="020E0502030303020204" pitchFamily="34" charset="0"/>
              </a:rPr>
              <a:t>(−</a:t>
            </a:r>
            <a:r>
              <a:rPr lang="en-ID" sz="1200" i="1" dirty="0">
                <a:latin typeface="Candara" panose="020E0502030303020204" pitchFamily="34" charset="0"/>
              </a:rPr>
              <a:t>t</a:t>
            </a:r>
            <a:r>
              <a:rPr lang="en-ID" sz="1200" dirty="0">
                <a:latin typeface="Candara" panose="020E0502030303020204" pitchFamily="34" charset="0"/>
              </a:rPr>
              <a:t>) = </a:t>
            </a:r>
            <a:r>
              <a:rPr lang="en-ID" sz="1200" i="1" dirty="0">
                <a:latin typeface="Candara" panose="020E0502030303020204" pitchFamily="34" charset="0"/>
              </a:rPr>
              <a:t>x</a:t>
            </a:r>
            <a:r>
              <a:rPr lang="en-ID" sz="1200" dirty="0">
                <a:latin typeface="Candara" panose="020E0502030303020204" pitchFamily="34" charset="0"/>
              </a:rPr>
              <a:t>(</a:t>
            </a:r>
            <a:r>
              <a:rPr lang="en-ID" sz="1200" i="1" dirty="0">
                <a:latin typeface="Candara" panose="020E0502030303020204" pitchFamily="34" charset="0"/>
              </a:rPr>
              <a:t>t</a:t>
            </a:r>
            <a:r>
              <a:rPr lang="en-ID" sz="1200" dirty="0">
                <a:latin typeface="Candara" panose="020E0502030303020204" pitchFamily="34" charset="0"/>
              </a:rPr>
              <a:t>) dan -</a:t>
            </a:r>
            <a:r>
              <a:rPr lang="en-ID" sz="1200" i="1" dirty="0">
                <a:latin typeface="Candara" panose="020E0502030303020204" pitchFamily="34" charset="0"/>
              </a:rPr>
              <a:t>x</a:t>
            </a:r>
            <a:r>
              <a:rPr lang="en-ID" sz="1200" dirty="0">
                <a:latin typeface="Candara" panose="020E0502030303020204" pitchFamily="34" charset="0"/>
              </a:rPr>
              <a:t>(−</a:t>
            </a:r>
            <a:r>
              <a:rPr lang="en-ID" sz="1200" i="1" dirty="0">
                <a:latin typeface="Candara" panose="020E0502030303020204" pitchFamily="34" charset="0"/>
              </a:rPr>
              <a:t>n</a:t>
            </a:r>
            <a:r>
              <a:rPr lang="en-ID" sz="1200" dirty="0">
                <a:latin typeface="Candara" panose="020E0502030303020204" pitchFamily="34" charset="0"/>
              </a:rPr>
              <a:t>) = </a:t>
            </a:r>
            <a:r>
              <a:rPr lang="en-ID" sz="1200" i="1" dirty="0">
                <a:latin typeface="Candara" panose="020E0502030303020204" pitchFamily="34" charset="0"/>
              </a:rPr>
              <a:t>x</a:t>
            </a:r>
            <a:r>
              <a:rPr lang="en-ID" sz="1200" dirty="0">
                <a:latin typeface="Candara" panose="020E0502030303020204" pitchFamily="34" charset="0"/>
              </a:rPr>
              <a:t>(</a:t>
            </a:r>
            <a:r>
              <a:rPr lang="en-ID" sz="1200" i="1" dirty="0">
                <a:latin typeface="Candara" panose="020E0502030303020204" pitchFamily="34" charset="0"/>
              </a:rPr>
              <a:t>n</a:t>
            </a:r>
            <a:r>
              <a:rPr lang="en-ID" sz="1200" dirty="0">
                <a:latin typeface="Candara" panose="020E0502030303020204" pitchFamily="34" charset="0"/>
              </a:rPr>
              <a:t>)</a:t>
            </a:r>
          </a:p>
          <a:p>
            <a:endParaRPr lang="en-ID" sz="1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337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1466607" y="711845"/>
            <a:ext cx="6210786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Sinyal-Sinyal</a:t>
            </a:r>
            <a:r>
              <a:rPr lang="en" dirty="0"/>
              <a:t> Dasar</a:t>
            </a:r>
            <a:endParaRPr dirty="0"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Google Shape;103;p17">
            <a:extLst>
              <a:ext uri="{FF2B5EF4-FFF2-40B4-BE49-F238E27FC236}">
                <a16:creationId xmlns:a16="http://schemas.microsoft.com/office/drawing/2014/main" id="{6DEDA3B7-78EC-F44D-BC71-54BFB3DED878}"/>
              </a:ext>
            </a:extLst>
          </p:cNvPr>
          <p:cNvSpPr txBox="1">
            <a:spLocks/>
          </p:cNvSpPr>
          <p:nvPr/>
        </p:nvSpPr>
        <p:spPr>
          <a:xfrm>
            <a:off x="1388584" y="1643984"/>
            <a:ext cx="2171048" cy="3999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800" b="1" dirty="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a. Unit </a:t>
            </a:r>
            <a:r>
              <a:rPr lang="en-ID" sz="1800" b="1" dirty="0" err="1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Impuls</a:t>
            </a:r>
            <a:r>
              <a:rPr lang="en-ID" sz="1800" b="1" dirty="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 (𝛿)</a:t>
            </a:r>
          </a:p>
        </p:txBody>
      </p:sp>
      <p:sp>
        <p:nvSpPr>
          <p:cNvPr id="9" name="Google Shape;103;p17">
            <a:extLst>
              <a:ext uri="{FF2B5EF4-FFF2-40B4-BE49-F238E27FC236}">
                <a16:creationId xmlns:a16="http://schemas.microsoft.com/office/drawing/2014/main" id="{25E19742-9568-F243-8033-28AC178716E1}"/>
              </a:ext>
            </a:extLst>
          </p:cNvPr>
          <p:cNvSpPr txBox="1">
            <a:spLocks/>
          </p:cNvSpPr>
          <p:nvPr/>
        </p:nvSpPr>
        <p:spPr>
          <a:xfrm>
            <a:off x="5469877" y="1643984"/>
            <a:ext cx="2321819" cy="3999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800" b="1" dirty="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b. </a:t>
            </a:r>
            <a:r>
              <a:rPr lang="en-ID" sz="1800" b="1" dirty="0" err="1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Sinyal</a:t>
            </a:r>
            <a:r>
              <a:rPr lang="en-ID" sz="1800" b="1" dirty="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 Unit Step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91FB9E-7672-1847-9A4B-B408933D9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17" y="2144609"/>
            <a:ext cx="2889250" cy="1111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339AD4-5E85-D74E-BF68-4DFB7FBA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209" y="2144609"/>
            <a:ext cx="3064741" cy="853545"/>
          </a:xfrm>
          <a:prstGeom prst="rect">
            <a:avLst/>
          </a:prstGeom>
        </p:spPr>
      </p:pic>
      <p:sp>
        <p:nvSpPr>
          <p:cNvPr id="12" name="Google Shape;103;p17">
            <a:extLst>
              <a:ext uri="{FF2B5EF4-FFF2-40B4-BE49-F238E27FC236}">
                <a16:creationId xmlns:a16="http://schemas.microsoft.com/office/drawing/2014/main" id="{FB49BCE0-CE8B-4B42-BAB9-479EC581DD6C}"/>
              </a:ext>
            </a:extLst>
          </p:cNvPr>
          <p:cNvSpPr txBox="1">
            <a:spLocks/>
          </p:cNvSpPr>
          <p:nvPr/>
        </p:nvSpPr>
        <p:spPr>
          <a:xfrm>
            <a:off x="3632562" y="3073392"/>
            <a:ext cx="1557272" cy="3999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800" b="1" dirty="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c. Unit Ramp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1943E2-6518-C044-8620-9420B75B8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712" y="3565233"/>
            <a:ext cx="2660304" cy="100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79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1000"/>
          </a:schemeClr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1466607" y="711845"/>
            <a:ext cx="6210786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Sinyal-Sinyal</a:t>
            </a:r>
            <a:r>
              <a:rPr lang="en" dirty="0"/>
              <a:t> Dasar</a:t>
            </a:r>
            <a:endParaRPr dirty="0"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" name="Google Shape;103;p17">
            <a:extLst>
              <a:ext uri="{FF2B5EF4-FFF2-40B4-BE49-F238E27FC236}">
                <a16:creationId xmlns:a16="http://schemas.microsoft.com/office/drawing/2014/main" id="{8D86C515-508D-DE41-9091-05E3A2BC7ACF}"/>
              </a:ext>
            </a:extLst>
          </p:cNvPr>
          <p:cNvSpPr txBox="1">
            <a:spLocks/>
          </p:cNvSpPr>
          <p:nvPr/>
        </p:nvSpPr>
        <p:spPr>
          <a:xfrm>
            <a:off x="1039051" y="2043962"/>
            <a:ext cx="2782034" cy="3999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800" b="1" dirty="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d. </a:t>
            </a:r>
            <a:r>
              <a:rPr lang="en-ID" sz="1800" b="1" dirty="0" err="1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Sinyal</a:t>
            </a:r>
            <a:r>
              <a:rPr lang="en-ID" sz="1800" b="1" dirty="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 </a:t>
            </a:r>
            <a:r>
              <a:rPr lang="en-ID" sz="1800" b="1" dirty="0" err="1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Eksponensial</a:t>
            </a:r>
            <a:r>
              <a:rPr lang="en-ID" sz="1800" b="1" dirty="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 </a:t>
            </a:r>
          </a:p>
        </p:txBody>
      </p:sp>
      <p:sp>
        <p:nvSpPr>
          <p:cNvPr id="15" name="Google Shape;103;p17">
            <a:extLst>
              <a:ext uri="{FF2B5EF4-FFF2-40B4-BE49-F238E27FC236}">
                <a16:creationId xmlns:a16="http://schemas.microsoft.com/office/drawing/2014/main" id="{9BEAED0D-5D7C-0C42-A2DF-D88288415A4C}"/>
              </a:ext>
            </a:extLst>
          </p:cNvPr>
          <p:cNvSpPr txBox="1">
            <a:spLocks/>
          </p:cNvSpPr>
          <p:nvPr/>
        </p:nvSpPr>
        <p:spPr>
          <a:xfrm>
            <a:off x="5393557" y="2069712"/>
            <a:ext cx="2358043" cy="3999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1800" b="1" dirty="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e. </a:t>
            </a:r>
            <a:r>
              <a:rPr lang="en-ID" sz="1800" b="1" dirty="0" err="1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Sinyal</a:t>
            </a:r>
            <a:r>
              <a:rPr lang="en-ID" sz="1800" b="1" dirty="0">
                <a:solidFill>
                  <a:schemeClr val="bg2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Ayuthaya" pitchFamily="2" charset="-34"/>
              </a:rPr>
              <a:t> Sinusoidal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75A61A-8637-F04A-A2B0-EE19F227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2114" y="2571381"/>
            <a:ext cx="3341678" cy="10363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B398D4-3D99-3649-9BD8-E97FDCC7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51837" y="2601849"/>
            <a:ext cx="3641481" cy="87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50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0"/>
          </a:schemeClr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1039100" y="351063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Operasi</a:t>
            </a:r>
            <a:r>
              <a:rPr lang="en" dirty="0"/>
              <a:t> </a:t>
            </a:r>
            <a:r>
              <a:rPr lang="en" dirty="0" err="1"/>
              <a:t>Sinyal</a:t>
            </a:r>
            <a:endParaRPr dirty="0"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1039100" y="1569385"/>
            <a:ext cx="2190000" cy="4880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 err="1"/>
              <a:t>Pergeseran</a:t>
            </a:r>
            <a:endParaRPr b="1" dirty="0"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2"/>
          </p:nvPr>
        </p:nvSpPr>
        <p:spPr>
          <a:xfrm>
            <a:off x="3445014" y="1569385"/>
            <a:ext cx="2190000" cy="64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" b="1" dirty="0" err="1"/>
              <a:t>Pencerminan</a:t>
            </a:r>
            <a:endParaRPr b="1" dirty="0"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3"/>
          </p:nvPr>
        </p:nvSpPr>
        <p:spPr>
          <a:xfrm>
            <a:off x="5850928" y="1569385"/>
            <a:ext cx="2629656" cy="64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 err="1"/>
              <a:t>Perkalian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Skalar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480584" y="4635548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117D7-E9D0-914C-B5DD-53364FDFF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64" y="2057396"/>
            <a:ext cx="1900859" cy="2571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0934E2-431F-4C4A-8F53-0C152EDC9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716" y="2057396"/>
            <a:ext cx="2062698" cy="2571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6D6843-5749-E941-A30C-79040573F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0755" y="1993499"/>
            <a:ext cx="2190001" cy="269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94624"/>
      </p:ext>
    </p:extLst>
  </p:cSld>
  <p:clrMapOvr>
    <a:masterClrMapping/>
  </p:clrMapOvr>
</p:sld>
</file>

<file path=ppt/theme/theme1.xml><?xml version="1.0" encoding="utf-8"?>
<a:theme xmlns:a="http://schemas.openxmlformats.org/drawingml/2006/main" name="Nell template">
  <a:themeElements>
    <a:clrScheme name="Custom 1">
      <a:dk1>
        <a:srgbClr val="535B5D"/>
      </a:dk1>
      <a:lt1>
        <a:srgbClr val="FFFFFF"/>
      </a:lt1>
      <a:dk2>
        <a:srgbClr val="557B83"/>
      </a:dk2>
      <a:lt2>
        <a:srgbClr val="EFF2F3"/>
      </a:lt2>
      <a:accent1>
        <a:srgbClr val="8AB7C4"/>
      </a:accent1>
      <a:accent2>
        <a:srgbClr val="BED7DE"/>
      </a:accent2>
      <a:accent3>
        <a:srgbClr val="CCAE74"/>
      </a:accent3>
      <a:accent4>
        <a:srgbClr val="E5DBC8"/>
      </a:accent4>
      <a:accent5>
        <a:srgbClr val="EC9D82"/>
      </a:accent5>
      <a:accent6>
        <a:srgbClr val="92685D"/>
      </a:accent6>
      <a:hlink>
        <a:srgbClr val="557B8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4225</TotalTime>
  <Words>707</Words>
  <Application>Microsoft Macintosh PowerPoint</Application>
  <PresentationFormat>On-screen Show (16:9)</PresentationFormat>
  <Paragraphs>146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Zapfino</vt:lpstr>
      <vt:lpstr>Bradley Hand</vt:lpstr>
      <vt:lpstr>Calibri</vt:lpstr>
      <vt:lpstr>Candara</vt:lpstr>
      <vt:lpstr>Raleway</vt:lpstr>
      <vt:lpstr>Arial</vt:lpstr>
      <vt:lpstr>Yu Gothic</vt:lpstr>
      <vt:lpstr>Playfair Display</vt:lpstr>
      <vt:lpstr>Lato Bold</vt:lpstr>
      <vt:lpstr>Playfair Display Regular</vt:lpstr>
      <vt:lpstr>Raleway Thin</vt:lpstr>
      <vt:lpstr>Nell template</vt:lpstr>
      <vt:lpstr>Modul 1</vt:lpstr>
      <vt:lpstr>Sinyal dan Sistem</vt:lpstr>
      <vt:lpstr>Sinyal</vt:lpstr>
      <vt:lpstr>Macam-Macam Sinyal</vt:lpstr>
      <vt:lpstr>Macam-Macam Sinyal</vt:lpstr>
      <vt:lpstr>Macam-Macam Sinyal</vt:lpstr>
      <vt:lpstr>Sinyal-Sinyal Dasar</vt:lpstr>
      <vt:lpstr>Sinyal-Sinyal Dasar</vt:lpstr>
      <vt:lpstr>Operasi Sinyal</vt:lpstr>
      <vt:lpstr>Konvolusi</vt:lpstr>
      <vt:lpstr>Sistem</vt:lpstr>
      <vt:lpstr>Representasi Sistem</vt:lpstr>
      <vt:lpstr>Representasi Sistem</vt:lpstr>
      <vt:lpstr>Sifat dan Klasifikasi Sistem</vt:lpstr>
      <vt:lpstr>ADC dan DAC</vt:lpstr>
      <vt:lpstr>ADC </vt:lpstr>
      <vt:lpstr>Proses ADC</vt:lpstr>
      <vt:lpstr>DAC</vt:lpstr>
      <vt:lpstr>Proses DAC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 1 (ADC,DAC,SINYAL DAN SISTEM)</dc:title>
  <cp:lastModifiedBy>namira fasya</cp:lastModifiedBy>
  <cp:revision>30</cp:revision>
  <dcterms:modified xsi:type="dcterms:W3CDTF">2021-02-20T07:17:27Z</dcterms:modified>
</cp:coreProperties>
</file>